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300" r:id="rId2"/>
    <p:sldId id="256" r:id="rId3"/>
    <p:sldId id="302" r:id="rId4"/>
    <p:sldId id="301" r:id="rId5"/>
    <p:sldId id="304" r:id="rId6"/>
    <p:sldId id="305" r:id="rId7"/>
    <p:sldId id="307" r:id="rId8"/>
    <p:sldId id="309" r:id="rId9"/>
    <p:sldId id="257" r:id="rId10"/>
    <p:sldId id="260" r:id="rId11"/>
    <p:sldId id="261" r:id="rId12"/>
    <p:sldId id="289" r:id="rId13"/>
    <p:sldId id="265" r:id="rId14"/>
    <p:sldId id="321" r:id="rId15"/>
    <p:sldId id="266" r:id="rId16"/>
    <p:sldId id="269" r:id="rId17"/>
    <p:sldId id="322" r:id="rId18"/>
    <p:sldId id="296" r:id="rId19"/>
    <p:sldId id="267" r:id="rId20"/>
    <p:sldId id="268" r:id="rId21"/>
    <p:sldId id="295" r:id="rId22"/>
    <p:sldId id="323" r:id="rId23"/>
    <p:sldId id="270" r:id="rId24"/>
    <p:sldId id="263" r:id="rId25"/>
    <p:sldId id="264" r:id="rId26"/>
    <p:sldId id="311" r:id="rId27"/>
    <p:sldId id="312" r:id="rId28"/>
    <p:sldId id="297" r:id="rId29"/>
    <p:sldId id="314" r:id="rId30"/>
    <p:sldId id="259" r:id="rId31"/>
    <p:sldId id="271" r:id="rId32"/>
    <p:sldId id="272" r:id="rId33"/>
    <p:sldId id="292" r:id="rId34"/>
    <p:sldId id="276" r:id="rId35"/>
    <p:sldId id="277" r:id="rId36"/>
    <p:sldId id="278" r:id="rId37"/>
    <p:sldId id="279" r:id="rId38"/>
    <p:sldId id="315" r:id="rId39"/>
    <p:sldId id="280" r:id="rId40"/>
    <p:sldId id="281" r:id="rId41"/>
    <p:sldId id="282" r:id="rId42"/>
    <p:sldId id="283" r:id="rId43"/>
    <p:sldId id="284" r:id="rId44"/>
    <p:sldId id="285" r:id="rId45"/>
    <p:sldId id="294" r:id="rId46"/>
    <p:sldId id="298" r:id="rId47"/>
    <p:sldId id="293" r:id="rId48"/>
    <p:sldId id="286" r:id="rId49"/>
    <p:sldId id="317" r:id="rId50"/>
    <p:sldId id="291" r:id="rId51"/>
    <p:sldId id="324" r:id="rId52"/>
    <p:sldId id="318" r:id="rId53"/>
    <p:sldId id="288" r:id="rId54"/>
    <p:sldId id="316" r:id="rId55"/>
    <p:sldId id="299" r:id="rId56"/>
  </p:sldIdLst>
  <p:sldSz cx="9144000" cy="6858000" type="screen4x3"/>
  <p:notesSz cx="6858000" cy="9144000"/>
  <p:custDataLst>
    <p:tags r:id="rId6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9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gs" Target="tags/tag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CFAC52-7CFA-FC41-89A1-00EB5C203166}" type="datetimeFigureOut">
              <a:rPr lang="en-US" smtClean="0"/>
              <a:t>10/8/15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6632F-3FF5-7646-8DF2-C41EA41DC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1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D2DFC-AEE6-3C4B-A0E9-A704D60463AE}" type="datetimeFigureOut">
              <a:rPr lang="en-US" smtClean="0"/>
              <a:t>10/8/15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03E1C-025A-B54B-BBB6-135786D53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52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notes, </a:t>
            </a:r>
            <a:r>
              <a:rPr lang="en-US" dirty="0" err="1" smtClean="0"/>
              <a:t>quizes</a:t>
            </a:r>
            <a:r>
              <a:rPr lang="en-US" dirty="0" smtClean="0"/>
              <a:t>, chatting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03E1C-025A-B54B-BBB6-135786D537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39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does</a:t>
            </a:r>
            <a:r>
              <a:rPr lang="en-US" baseline="0" dirty="0" smtClean="0"/>
              <a:t> insulin promote or reduce gluconeogenesis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56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Potentially spend</a:t>
            </a:r>
            <a:r>
              <a:rPr lang="en-US" baseline="0" dirty="0" smtClean="0"/>
              <a:t> some time on earl </a:t>
            </a:r>
            <a:r>
              <a:rPr lang="en-US" baseline="0" dirty="0" err="1" smtClean="0"/>
              <a:t>sutherland’s</a:t>
            </a:r>
            <a:r>
              <a:rPr lang="en-US" baseline="0" dirty="0" smtClean="0"/>
              <a:t> experiments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46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as</a:t>
            </a:r>
            <a:r>
              <a:rPr lang="en-US" baseline="0" dirty="0" smtClean="0"/>
              <a:t> epinephrine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Ask,</a:t>
            </a:r>
            <a:r>
              <a:rPr lang="en-US" baseline="0" dirty="0" smtClean="0"/>
              <a:t> if we modulate F26P to promote gluconeogenesis, what would we want to do to it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78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Independent of blood glucose, what would exercise do to insulin</a:t>
            </a:r>
            <a:r>
              <a:rPr lang="en-US" baseline="0" dirty="0" smtClean="0"/>
              <a:t> and glucagon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10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of 2011, diabetes affects 25.8 million people or 8.3% of the population.  This includes approximately 7 million undiagnosed individuals.  In addition to this, 79 million Americans over the age of 20 are estimated to be pre-diabetic.  As of 2007, diabetes is estimated to cost $116 billion in direct and $58 billion in indirect costs [@CDC2011].</a:t>
            </a:r>
          </a:p>
          <a:p>
            <a:endParaRPr lang="en-US" dirty="0" smtClean="0"/>
          </a:p>
          <a:p>
            <a:r>
              <a:rPr lang="en-US" dirty="0" smtClean="0"/>
              <a:t>Diabetes is especially prevalent in this region.  As shown in the map, there is a higher percentage of diabetics in the mid and deep south regions of the United States.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70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for some examples of how glucose is stored, or</a:t>
            </a:r>
            <a:r>
              <a:rPr lang="en-US" baseline="0" dirty="0" smtClean="0"/>
              <a:t> how it is utilized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82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does this mainly occur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00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Rate limiting</a:t>
            </a:r>
            <a:r>
              <a:rPr lang="en-US" baseline="0" dirty="0" smtClean="0"/>
              <a:t> step is the regulation of glycogen synthase activity.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Allosterically</a:t>
            </a:r>
            <a:r>
              <a:rPr lang="en-US" baseline="0" dirty="0" smtClean="0"/>
              <a:t> activated by Glucose-6-Phosphate, which is increased during glucose uptake and glycolytic flux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6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1889 von </a:t>
            </a:r>
            <a:r>
              <a:rPr lang="en-US" dirty="0" err="1" smtClean="0"/>
              <a:t>Mering</a:t>
            </a:r>
            <a:r>
              <a:rPr lang="en-US" dirty="0" smtClean="0"/>
              <a:t> and </a:t>
            </a:r>
            <a:r>
              <a:rPr lang="en-US" dirty="0" err="1" smtClean="0"/>
              <a:t>Minkowski</a:t>
            </a:r>
            <a:r>
              <a:rPr lang="en-US" dirty="0" smtClean="0"/>
              <a:t> (</a:t>
            </a:r>
            <a:r>
              <a:rPr lang="en-US" dirty="0" err="1" smtClean="0"/>
              <a:t>Pancreatectomy</a:t>
            </a:r>
            <a:r>
              <a:rPr lang="en-US" dirty="0" smtClean="0"/>
              <a:t> mimics disease)</a:t>
            </a:r>
          </a:p>
          <a:p>
            <a:r>
              <a:rPr lang="en-US" dirty="0" err="1" smtClean="0"/>
              <a:t>Banting</a:t>
            </a:r>
            <a:r>
              <a:rPr lang="en-US" dirty="0" smtClean="0"/>
              <a:t> was a surgeon</a:t>
            </a:r>
            <a:r>
              <a:rPr lang="en-US" baseline="0" dirty="0" smtClean="0"/>
              <a:t> adept at </a:t>
            </a:r>
            <a:r>
              <a:rPr lang="en-US" baseline="0" dirty="0" err="1" smtClean="0"/>
              <a:t>pancreatectomizing</a:t>
            </a:r>
            <a:r>
              <a:rPr lang="en-US" baseline="0" dirty="0" smtClean="0"/>
              <a:t> dogs, Best was a lab technician who was very good at measuring blood glucose.  MacLeod provided them lab space at the University of Toronto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93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Insulin was discovered by Frederick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Banting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his colleagues at the University of Toronto in 1921. They performed experiments in which they injected extracts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pancreas fractions into dogs which had their pancreas’ surgically removed. They showed that a secreted substance from the pancreas lowered blood glucose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these dogs (Frederick G.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Banting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Best 1922).  This is an image of dog pancreas isolate injected into a diabetic child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05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is glucagon, green is insulin</a:t>
            </a:r>
          </a:p>
          <a:p>
            <a:endParaRPr lang="en-US" dirty="0" smtClean="0"/>
          </a:p>
          <a:p>
            <a:r>
              <a:rPr lang="en-US" dirty="0" smtClean="0"/>
              <a:t>What happens if you cannot</a:t>
            </a:r>
            <a:r>
              <a:rPr lang="en-US" baseline="0" dirty="0" smtClean="0"/>
              <a:t> secrete insulin from beta cells?</a:t>
            </a:r>
          </a:p>
          <a:p>
            <a:r>
              <a:rPr lang="en-US" baseline="0" dirty="0" smtClean="0"/>
              <a:t>----- Meeting Notes (10/7/15 18:34) -----</a:t>
            </a:r>
          </a:p>
          <a:p>
            <a:r>
              <a:rPr lang="en-US" baseline="0" dirty="0" smtClean="0"/>
              <a:t>Stop and ask which cells are alpha cells and which are beta 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74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ask about which</a:t>
            </a:r>
            <a:r>
              <a:rPr lang="en-US" baseline="0" dirty="0" smtClean="0"/>
              <a:t> mediators are increased with insulin, or see what the allosteric activation of GS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31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58A1-7ACC-324E-B1FC-D5BDD2399A51}" type="datetimeFigureOut">
              <a:rPr lang="en-US" smtClean="0"/>
              <a:t>10/8/15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2DBD-C9F0-BA4B-8F10-927A9F6F8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9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58A1-7ACC-324E-B1FC-D5BDD2399A51}" type="datetimeFigureOut">
              <a:rPr lang="en-US" smtClean="0"/>
              <a:t>10/8/15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2DBD-C9F0-BA4B-8F10-927A9F6F8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82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58A1-7ACC-324E-B1FC-D5BDD2399A51}" type="datetimeFigureOut">
              <a:rPr lang="en-US" smtClean="0"/>
              <a:t>10/8/15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2DBD-C9F0-BA4B-8F10-927A9F6F8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88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58A1-7ACC-324E-B1FC-D5BDD2399A51}" type="datetimeFigureOut">
              <a:rPr lang="en-US" smtClean="0"/>
              <a:t>10/8/15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2DBD-C9F0-BA4B-8F10-927A9F6F8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6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58A1-7ACC-324E-B1FC-D5BDD2399A51}" type="datetimeFigureOut">
              <a:rPr lang="en-US" smtClean="0"/>
              <a:t>10/8/15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2DBD-C9F0-BA4B-8F10-927A9F6F8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15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58A1-7ACC-324E-B1FC-D5BDD2399A51}" type="datetimeFigureOut">
              <a:rPr lang="en-US" smtClean="0"/>
              <a:t>10/8/15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2DBD-C9F0-BA4B-8F10-927A9F6F8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82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58A1-7ACC-324E-B1FC-D5BDD2399A51}" type="datetimeFigureOut">
              <a:rPr lang="en-US" smtClean="0"/>
              <a:t>10/8/15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2DBD-C9F0-BA4B-8F10-927A9F6F8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19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58A1-7ACC-324E-B1FC-D5BDD2399A51}" type="datetimeFigureOut">
              <a:rPr lang="en-US" smtClean="0"/>
              <a:t>10/8/15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2DBD-C9F0-BA4B-8F10-927A9F6F8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89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58A1-7ACC-324E-B1FC-D5BDD2399A51}" type="datetimeFigureOut">
              <a:rPr lang="en-US" smtClean="0"/>
              <a:t>10/8/15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2DBD-C9F0-BA4B-8F10-927A9F6F8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39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58A1-7ACC-324E-B1FC-D5BDD2399A51}" type="datetimeFigureOut">
              <a:rPr lang="en-US" smtClean="0"/>
              <a:t>10/8/15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2DBD-C9F0-BA4B-8F10-927A9F6F8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5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58A1-7ACC-324E-B1FC-D5BDD2399A51}" type="datetimeFigureOut">
              <a:rPr lang="en-US" smtClean="0"/>
              <a:t>10/8/15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2DBD-C9F0-BA4B-8F10-927A9F6F8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76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558A1-7ACC-324E-B1FC-D5BDD2399A51}" type="datetimeFigureOut">
              <a:rPr lang="en-US" smtClean="0"/>
              <a:t>10/8/15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92DBD-C9F0-BA4B-8F10-927A9F6F8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79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4" Type="http://schemas.openxmlformats.org/officeDocument/2006/relationships/tags" Target="../tags/tag41.xml"/><Relationship Id="rId5" Type="http://schemas.openxmlformats.org/officeDocument/2006/relationships/tags" Target="../tags/tag42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1" Type="http://schemas.openxmlformats.org/officeDocument/2006/relationships/tags" Target="../tags/tag38.xml"/><Relationship Id="rId2" Type="http://schemas.openxmlformats.org/officeDocument/2006/relationships/tags" Target="../tags/tag3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1" Type="http://schemas.openxmlformats.org/officeDocument/2006/relationships/tags" Target="../tags/tag43.xml"/><Relationship Id="rId2" Type="http://schemas.openxmlformats.org/officeDocument/2006/relationships/tags" Target="../tags/tag4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4" Type="http://schemas.openxmlformats.org/officeDocument/2006/relationships/tags" Target="../tags/tag49.xml"/><Relationship Id="rId5" Type="http://schemas.openxmlformats.org/officeDocument/2006/relationships/tags" Target="../tags/tag50.xml"/><Relationship Id="rId6" Type="http://schemas.openxmlformats.org/officeDocument/2006/relationships/tags" Target="../tags/tag51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2.png"/><Relationship Id="rId1" Type="http://schemas.openxmlformats.org/officeDocument/2006/relationships/tags" Target="../tags/tag46.xml"/><Relationship Id="rId2" Type="http://schemas.openxmlformats.org/officeDocument/2006/relationships/tags" Target="../tags/tag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tags" Target="../tags/tag11.xml"/><Relationship Id="rId5" Type="http://schemas.openxmlformats.org/officeDocument/2006/relationships/tags" Target="../tags/tag12.xml"/><Relationship Id="rId6" Type="http://schemas.openxmlformats.org/officeDocument/2006/relationships/tags" Target="../tags/tag13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.png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4" Type="http://schemas.openxmlformats.org/officeDocument/2006/relationships/tags" Target="../tags/tag55.xml"/><Relationship Id="rId5" Type="http://schemas.openxmlformats.org/officeDocument/2006/relationships/tags" Target="../tags/tag56.xml"/><Relationship Id="rId6" Type="http://schemas.openxmlformats.org/officeDocument/2006/relationships/tags" Target="../tags/tag57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39.png"/><Relationship Id="rId1" Type="http://schemas.openxmlformats.org/officeDocument/2006/relationships/tags" Target="../tags/tag52.xml"/><Relationship Id="rId2" Type="http://schemas.openxmlformats.org/officeDocument/2006/relationships/tags" Target="../tags/tag5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4" Type="http://schemas.openxmlformats.org/officeDocument/2006/relationships/tags" Target="../tags/tag17.xml"/><Relationship Id="rId5" Type="http://schemas.openxmlformats.org/officeDocument/2006/relationships/tags" Target="../tags/tag18.xml"/><Relationship Id="rId6" Type="http://schemas.openxmlformats.org/officeDocument/2006/relationships/tags" Target="../tags/tag19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3.png"/><Relationship Id="rId1" Type="http://schemas.openxmlformats.org/officeDocument/2006/relationships/tags" Target="../tags/tag14.xml"/><Relationship Id="rId2" Type="http://schemas.openxmlformats.org/officeDocument/2006/relationships/tags" Target="../tags/tag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4" Type="http://schemas.openxmlformats.org/officeDocument/2006/relationships/tags" Target="../tags/tag61.xml"/><Relationship Id="rId5" Type="http://schemas.openxmlformats.org/officeDocument/2006/relationships/tags" Target="../tags/tag62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42.png"/><Relationship Id="rId1" Type="http://schemas.openxmlformats.org/officeDocument/2006/relationships/tags" Target="../tags/tag58.xml"/><Relationship Id="rId2" Type="http://schemas.openxmlformats.org/officeDocument/2006/relationships/tags" Target="../tags/tag5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4" Type="http://schemas.openxmlformats.org/officeDocument/2006/relationships/tags" Target="../tags/tag23.xml"/><Relationship Id="rId5" Type="http://schemas.openxmlformats.org/officeDocument/2006/relationships/tags" Target="../tags/tag24.xml"/><Relationship Id="rId6" Type="http://schemas.openxmlformats.org/officeDocument/2006/relationships/tags" Target="../tags/tag25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3.png"/><Relationship Id="rId1" Type="http://schemas.openxmlformats.org/officeDocument/2006/relationships/tags" Target="../tags/tag20.xml"/><Relationship Id="rId2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4" Type="http://schemas.openxmlformats.org/officeDocument/2006/relationships/tags" Target="../tags/tag29.xml"/><Relationship Id="rId5" Type="http://schemas.openxmlformats.org/officeDocument/2006/relationships/tags" Target="../tags/tag30.xml"/><Relationship Id="rId6" Type="http://schemas.openxmlformats.org/officeDocument/2006/relationships/tags" Target="../tags/tag31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4.png"/><Relationship Id="rId1" Type="http://schemas.openxmlformats.org/officeDocument/2006/relationships/tags" Target="../tags/tag26.xml"/><Relationship Id="rId2" Type="http://schemas.openxmlformats.org/officeDocument/2006/relationships/tags" Target="../tags/tag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4" Type="http://schemas.openxmlformats.org/officeDocument/2006/relationships/tags" Target="../tags/tag35.xml"/><Relationship Id="rId5" Type="http://schemas.openxmlformats.org/officeDocument/2006/relationships/tags" Target="../tags/tag36.xml"/><Relationship Id="rId6" Type="http://schemas.openxmlformats.org/officeDocument/2006/relationships/tags" Target="../tags/tag37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5.png"/><Relationship Id="rId1" Type="http://schemas.openxmlformats.org/officeDocument/2006/relationships/tags" Target="../tags/tag32.xml"/><Relationship Id="rId2" Type="http://schemas.openxmlformats.org/officeDocument/2006/relationships/tags" Target="../tags/tag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you take your seats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out your clickers</a:t>
            </a:r>
          </a:p>
          <a:p>
            <a:r>
              <a:rPr lang="en-US" dirty="0" smtClean="0"/>
              <a:t>Set them to channel 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024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Diabetes Mellitus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first described diseases (1500 BC)</a:t>
            </a:r>
          </a:p>
          <a:p>
            <a:r>
              <a:rPr lang="en-US" dirty="0" smtClean="0"/>
              <a:t>Named diabetes by </a:t>
            </a:r>
            <a:r>
              <a:rPr lang="en-US" dirty="0" err="1" smtClean="0"/>
              <a:t>Appolonius</a:t>
            </a:r>
            <a:r>
              <a:rPr lang="en-US" dirty="0" smtClean="0"/>
              <a:t> of Memphis (Egypt)</a:t>
            </a:r>
          </a:p>
          <a:p>
            <a:pPr lvl="1"/>
            <a:r>
              <a:rPr lang="en-US" dirty="0" smtClean="0"/>
              <a:t>Diabetes (to pass through)</a:t>
            </a:r>
          </a:p>
          <a:p>
            <a:pPr lvl="1"/>
            <a:r>
              <a:rPr lang="en-US" dirty="0" smtClean="0"/>
              <a:t>Mellitus (from honey)</a:t>
            </a:r>
          </a:p>
        </p:txBody>
      </p:sp>
    </p:spTree>
    <p:extLst>
      <p:ext uri="{BB962C8B-B14F-4D97-AF65-F5344CB8AC3E}">
        <p14:creationId xmlns:p14="http://schemas.microsoft.com/office/powerpoint/2010/main" val="3851079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Diabetes in the United States</a:t>
            </a:r>
            <a:endParaRPr lang="en-US" dirty="0"/>
          </a:p>
        </p:txBody>
      </p:sp>
      <p:pic>
        <p:nvPicPr>
          <p:cNvPr id="4" name="Picture 3" descr="diabetes_2010_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949"/>
            <a:ext cx="9144000" cy="33221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93400" y="6472173"/>
            <a:ext cx="115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CDC,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21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Regulation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08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Blood Glucose Levels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3847799" cy="4525963"/>
          </a:xfrm>
        </p:spPr>
        <p:txBody>
          <a:bodyPr/>
          <a:lstStyle/>
          <a:p>
            <a:r>
              <a:rPr lang="en-US" dirty="0" smtClean="0"/>
              <a:t>Gluconeogenesis</a:t>
            </a:r>
          </a:p>
          <a:p>
            <a:r>
              <a:rPr lang="en-US" dirty="0" smtClean="0"/>
              <a:t>Disposal</a:t>
            </a:r>
          </a:p>
          <a:p>
            <a:pPr lvl="1"/>
            <a:r>
              <a:rPr lang="en-US" dirty="0" smtClean="0"/>
              <a:t>Glucose Uptake</a:t>
            </a:r>
          </a:p>
          <a:p>
            <a:pPr lvl="1"/>
            <a:r>
              <a:rPr lang="en-US" dirty="0" smtClean="0"/>
              <a:t>Glucose Storage</a:t>
            </a:r>
          </a:p>
          <a:p>
            <a:pPr lvl="1"/>
            <a:r>
              <a:rPr lang="en-US" dirty="0" smtClean="0"/>
              <a:t>Glucose Utilization</a:t>
            </a:r>
            <a:endParaRPr lang="en-US" dirty="0"/>
          </a:p>
        </p:txBody>
      </p:sp>
      <p:pic>
        <p:nvPicPr>
          <p:cNvPr id="13" name="Picture 8" descr="Adipose Tissu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043" y="3764024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Adipose Tissu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5454075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690" y="5568958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Liver New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81" y="5492553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iver New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031" y="2461531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344989" y="2137263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Production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66381" y="3426160"/>
            <a:ext cx="1658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Uptake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04008" y="4922627"/>
            <a:ext cx="170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Storage </a:t>
            </a:r>
          </a:p>
          <a:p>
            <a:r>
              <a:rPr lang="en-US" dirty="0" smtClean="0"/>
              <a:t>and Utilization</a:t>
            </a:r>
            <a:endParaRPr lang="en-US" dirty="0"/>
          </a:p>
        </p:txBody>
      </p:sp>
      <p:pic>
        <p:nvPicPr>
          <p:cNvPr id="23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70" y="3886663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522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More Glucose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Consuming carbohydrates</a:t>
            </a:r>
          </a:p>
          <a:p>
            <a:r>
              <a:rPr lang="en-US" dirty="0" smtClean="0"/>
              <a:t>Gluconeogenesis</a:t>
            </a:r>
          </a:p>
          <a:p>
            <a:r>
              <a:rPr lang="en-US" dirty="0" err="1" smtClean="0"/>
              <a:t>Glycogenolysis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176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57" y="-1578"/>
            <a:ext cx="3820996" cy="6882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Gluconeogenesis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34409" cy="4525963"/>
          </a:xfrm>
        </p:spPr>
        <p:txBody>
          <a:bodyPr/>
          <a:lstStyle/>
          <a:p>
            <a:r>
              <a:rPr lang="en-US" dirty="0" smtClean="0"/>
              <a:t>Primarily occurs in the liver</a:t>
            </a:r>
          </a:p>
          <a:p>
            <a:r>
              <a:rPr lang="en-US" dirty="0" smtClean="0"/>
              <a:t>Uses amino acids and fatty acids to generate glucose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944" y="1417638"/>
            <a:ext cx="4437109" cy="421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58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Glycogenolysis</a:t>
            </a:r>
            <a:endParaRPr lang="en-US" dirty="0"/>
          </a:p>
        </p:txBody>
      </p:sp>
      <p:pic>
        <p:nvPicPr>
          <p:cNvPr id="4" name="Picture 3" descr="Glycogenolys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326" y="1417638"/>
            <a:ext cx="4926892" cy="53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70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Blood Glucose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Glucose Oxidation</a:t>
            </a:r>
          </a:p>
          <a:p>
            <a:r>
              <a:rPr lang="en-US" dirty="0" smtClean="0"/>
              <a:t>Glucose uptake</a:t>
            </a:r>
          </a:p>
          <a:p>
            <a:r>
              <a:rPr lang="en-US" dirty="0" smtClean="0"/>
              <a:t>Glycogen and Lipid Synthesis</a:t>
            </a:r>
          </a:p>
        </p:txBody>
      </p:sp>
    </p:spTree>
    <p:extLst>
      <p:ext uri="{BB962C8B-B14F-4D97-AF65-F5344CB8AC3E}">
        <p14:creationId xmlns:p14="http://schemas.microsoft.com/office/powerpoint/2010/main" val="2606818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Responses to Overfeeding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2041" y="5383444"/>
            <a:ext cx="8561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/>
              <a:t>K. J. Acheson, Y. </a:t>
            </a:r>
            <a:r>
              <a:rPr lang="en-US" dirty="0" err="1"/>
              <a:t>Schutz</a:t>
            </a:r>
            <a:r>
              <a:rPr lang="en-US" dirty="0"/>
              <a:t>, T. </a:t>
            </a:r>
            <a:r>
              <a:rPr lang="en-US" dirty="0" err="1"/>
              <a:t>Bessard</a:t>
            </a:r>
            <a:r>
              <a:rPr lang="en-US" dirty="0"/>
              <a:t>, K. </a:t>
            </a:r>
            <a:r>
              <a:rPr lang="en-US" dirty="0" err="1"/>
              <a:t>Anantharaman</a:t>
            </a:r>
            <a:r>
              <a:rPr lang="en-US" dirty="0"/>
              <a:t>, J. P. </a:t>
            </a:r>
            <a:r>
              <a:rPr lang="en-US" dirty="0" err="1"/>
              <a:t>Flatt</a:t>
            </a:r>
            <a:r>
              <a:rPr lang="en-US" dirty="0"/>
              <a:t>, E. </a:t>
            </a:r>
            <a:r>
              <a:rPr lang="en-US" dirty="0" err="1"/>
              <a:t>Jequier</a:t>
            </a:r>
            <a:r>
              <a:rPr lang="en-US" dirty="0"/>
              <a:t>, Glycoprotein storage capacity and de novo </a:t>
            </a:r>
            <a:r>
              <a:rPr lang="en-US" dirty="0" err="1"/>
              <a:t>lipogenesis</a:t>
            </a:r>
            <a:r>
              <a:rPr lang="en-US" dirty="0"/>
              <a:t> during massive carbohydrate overfeeding in </a:t>
            </a:r>
            <a:r>
              <a:rPr lang="en-US" dirty="0" smtClean="0"/>
              <a:t>man </a:t>
            </a:r>
            <a:r>
              <a:rPr lang="en-US" b="1" dirty="0" smtClean="0"/>
              <a:t>Am</a:t>
            </a:r>
            <a:r>
              <a:rPr lang="en-US" b="1" dirty="0"/>
              <a:t>. J. </a:t>
            </a:r>
            <a:r>
              <a:rPr lang="en-US" b="1" dirty="0" err="1"/>
              <a:t>Clin</a:t>
            </a:r>
            <a:r>
              <a:rPr lang="en-US" b="1" dirty="0"/>
              <a:t>. </a:t>
            </a:r>
            <a:r>
              <a:rPr lang="en-US" b="1" dirty="0" err="1"/>
              <a:t>Nutr</a:t>
            </a:r>
            <a:r>
              <a:rPr lang="en-US" b="1" dirty="0"/>
              <a:t>. </a:t>
            </a:r>
            <a:r>
              <a:rPr lang="en-US" dirty="0"/>
              <a:t>48, 240–247 (1988).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936" y="1303773"/>
            <a:ext cx="6258460" cy="407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99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Uptake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Non-Stimulated Glucose Uptake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Brain</a:t>
            </a:r>
          </a:p>
          <a:p>
            <a:r>
              <a:rPr lang="en-US" dirty="0" smtClean="0"/>
              <a:t>Liver</a:t>
            </a:r>
          </a:p>
          <a:p>
            <a:r>
              <a:rPr lang="en-US" dirty="0" smtClean="0"/>
              <a:t>Kidneys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Stimulated Glucose Uptake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1173709"/>
          </a:xfrm>
        </p:spPr>
        <p:txBody>
          <a:bodyPr/>
          <a:lstStyle/>
          <a:p>
            <a:r>
              <a:rPr lang="en-US" dirty="0" smtClean="0"/>
              <a:t>Fat</a:t>
            </a:r>
          </a:p>
          <a:p>
            <a:r>
              <a:rPr lang="en-US" dirty="0" smtClean="0"/>
              <a:t>Muscle</a:t>
            </a:r>
            <a:endParaRPr lang="en-US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8373" y="3348584"/>
            <a:ext cx="1769318" cy="304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87" y="3578644"/>
            <a:ext cx="2853506" cy="26404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7932" y="6252662"/>
            <a:ext cx="405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http</a:t>
            </a:r>
            <a:r>
              <a:rPr lang="en-US" dirty="0"/>
              <a:t>://</a:t>
            </a:r>
            <a:r>
              <a:rPr lang="en-US" dirty="0" err="1"/>
              <a:t>classroom.sdmesa.edu</a:t>
            </a:r>
            <a:r>
              <a:rPr lang="en-US" dirty="0"/>
              <a:t>/</a:t>
            </a:r>
            <a:r>
              <a:rPr lang="en-US" dirty="0" err="1"/>
              <a:t>eschmid</a:t>
            </a:r>
            <a:r>
              <a:rPr lang="en-US" dirty="0"/>
              <a:t>/Chapter3-Zoo145.htm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7691" y="3991909"/>
            <a:ext cx="2216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GLUT4-eGFP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Saltiel</a:t>
            </a:r>
            <a:r>
              <a:rPr lang="en-US" dirty="0" smtClean="0"/>
              <a:t> and Kahn (2001) Nature 414:799-806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53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Endocrine Pancreas: Histology and Physiology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Dave Bridges, PhD</a:t>
            </a:r>
          </a:p>
          <a:p>
            <a:r>
              <a:rPr lang="en-US" dirty="0" smtClean="0"/>
              <a:t>dbridge9@uthsc.edu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934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Glycogenesis</a:t>
            </a:r>
            <a:endParaRPr lang="en-US" dirty="0"/>
          </a:p>
        </p:txBody>
      </p:sp>
      <p:pic>
        <p:nvPicPr>
          <p:cNvPr id="5" name="Picture 4" descr="G6P and Glycogen Synt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605" y="1237162"/>
            <a:ext cx="4968993" cy="52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1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Fuel Utilization/Storage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Energy Production (Fasting)	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Creatine</a:t>
            </a:r>
            <a:r>
              <a:rPr lang="en-US" dirty="0" smtClean="0"/>
              <a:t> phosphate</a:t>
            </a:r>
          </a:p>
          <a:p>
            <a:r>
              <a:rPr lang="en-US" dirty="0" smtClean="0"/>
              <a:t>Glycolysis</a:t>
            </a:r>
          </a:p>
          <a:p>
            <a:r>
              <a:rPr lang="en-US" dirty="0" err="1" smtClean="0"/>
              <a:t>Glycoge</a:t>
            </a:r>
            <a:endParaRPr lang="en-US" dirty="0" smtClean="0"/>
          </a:p>
          <a:p>
            <a:r>
              <a:rPr lang="en-US" dirty="0" smtClean="0"/>
              <a:t>Gluconeogenesis</a:t>
            </a:r>
          </a:p>
          <a:p>
            <a:r>
              <a:rPr lang="en-US" dirty="0" smtClean="0"/>
              <a:t>Fat Oxidation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Fuel Storage (Fed)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Glucose uptake/oxidation</a:t>
            </a:r>
          </a:p>
          <a:p>
            <a:r>
              <a:rPr lang="en-US" dirty="0" smtClean="0"/>
              <a:t>Glycogenesis</a:t>
            </a:r>
          </a:p>
          <a:p>
            <a:r>
              <a:rPr lang="en-US" dirty="0" err="1" smtClean="0"/>
              <a:t>Lipogenesis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32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would happen if you are unable to store glucose only in adipose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Obese, hyperglycemic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Obese, hypoglycemic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Lean, hyperglycemic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Lean, hypoglycemic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97DF82F3A80D47F9A3E434A712981A8FChart20151008064658676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to Reduce Blood Glucose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1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Discovery of Insulin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57" y="1243848"/>
            <a:ext cx="7028892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3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Discovery of Insulin</a:t>
            </a:r>
            <a:endParaRPr lang="en-US" dirty="0"/>
          </a:p>
        </p:txBody>
      </p:sp>
      <p:pic>
        <p:nvPicPr>
          <p:cNvPr id="4" name="Picture 3" descr="banting-insul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59" y="1417638"/>
            <a:ext cx="4953478" cy="4177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01378" y="6510422"/>
            <a:ext cx="194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Banting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 1922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46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of these should insulin block?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Glucose oxidation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Gluconeogenesis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Glucose uptake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Glycogenesis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7" name="TPChart" descr="B834C7CF130042A3B0EEF7B8742CEDA9Chart2015100718320931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and discuss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patient has no insulin response in the liver, what should be the effects on</a:t>
            </a:r>
          </a:p>
          <a:p>
            <a:pPr lvl="1"/>
            <a:r>
              <a:rPr lang="en-US" dirty="0" smtClean="0"/>
              <a:t>Blood glucose</a:t>
            </a:r>
          </a:p>
          <a:p>
            <a:pPr lvl="1"/>
            <a:r>
              <a:rPr lang="en-US" dirty="0" smtClean="0"/>
              <a:t>Lipid storage</a:t>
            </a:r>
          </a:p>
          <a:p>
            <a:pPr lvl="1"/>
            <a:r>
              <a:rPr lang="en-US" dirty="0" smtClean="0"/>
              <a:t>Insulin levels</a:t>
            </a:r>
          </a:p>
          <a:p>
            <a:pPr lvl="1"/>
            <a:r>
              <a:rPr lang="en-US" dirty="0" smtClean="0"/>
              <a:t>Obesity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045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32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4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800" dirty="0" smtClean="0">
                <a:latin typeface="Calibri" charset="0"/>
                <a:ea typeface="MS PGothic" charset="0"/>
              </a:rPr>
              <a:t>If you want to know insulin production in someone who is also taking injected insulin what would you measure?</a:t>
            </a:r>
            <a:endParaRPr lang="en-US" sz="2800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C-peptide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Glucagon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G</a:t>
            </a:r>
            <a:r>
              <a:rPr lang="en-US" dirty="0" smtClean="0">
                <a:latin typeface="Calibri" charset="0"/>
                <a:ea typeface="MS PGothic" charset="0"/>
              </a:rPr>
              <a:t>lucose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7" name="TPChart" descr="7FFA16819A5D45CBBD7B794E7F83912CChart20151007183209807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8" name="CAI1"/>
          <p:cNvSpPr/>
          <p:nvPr>
            <p:custDataLst>
              <p:tags r:id="rId4"/>
            </p:custDataLst>
          </p:nvPr>
        </p:nvSpPr>
        <p:spPr>
          <a:xfrm rot="10800000">
            <a:off x="142240" y="2264833"/>
            <a:ext cx="393700" cy="393700"/>
          </a:xfrm>
          <a:custGeom>
            <a:avLst/>
            <a:gdLst/>
            <a:ahLst/>
            <a:cxnLst/>
            <a:rect l="0" t="0" r="0" b="0"/>
            <a:pathLst>
              <a:path w="1524001" h="1752601">
                <a:moveTo>
                  <a:pt x="1295400" y="1066800"/>
                </a:moveTo>
                <a:lnTo>
                  <a:pt x="1524000" y="533400"/>
                </a:lnTo>
                <a:lnTo>
                  <a:pt x="914400" y="0"/>
                </a:lnTo>
                <a:lnTo>
                  <a:pt x="0" y="1447800"/>
                </a:lnTo>
                <a:lnTo>
                  <a:pt x="0" y="1752600"/>
                </a:lnTo>
                <a:lnTo>
                  <a:pt x="990600" y="533400"/>
                </a:lnTo>
                <a:close/>
              </a:path>
            </a:pathLst>
          </a:custGeom>
          <a:solidFill>
            <a:srgbClr val="00C8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0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  <p:sp>
        <p:nvSpPr>
          <p:cNvPr id="12" name="TPResponseCounter"/>
          <p:cNvSpPr/>
          <p:nvPr>
            <p:custDataLst>
              <p:tags r:id="rId6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Select “A”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This one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Not this one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Nor this one</a:t>
            </a:r>
          </a:p>
          <a:p>
            <a:pPr marL="0" indent="0" eaLnBrk="1" hangingPunct="1">
              <a:buNone/>
            </a:pP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4" name="TPChart" descr="E1FF93707B224DDCAE7A1722A47B9D90Chart20151008064910397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6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" name="CAI1"/>
          <p:cNvSpPr/>
          <p:nvPr>
            <p:custDataLst>
              <p:tags r:id="rId5"/>
            </p:custDataLst>
          </p:nvPr>
        </p:nvSpPr>
        <p:spPr>
          <a:xfrm rot="10800000">
            <a:off x="142240" y="1777153"/>
            <a:ext cx="393700" cy="393700"/>
          </a:xfrm>
          <a:custGeom>
            <a:avLst/>
            <a:gdLst/>
            <a:ahLst/>
            <a:cxnLst/>
            <a:rect l="0" t="0" r="0" b="0"/>
            <a:pathLst>
              <a:path w="1524001" h="1752601">
                <a:moveTo>
                  <a:pt x="1295400" y="1066800"/>
                </a:moveTo>
                <a:lnTo>
                  <a:pt x="1524000" y="533400"/>
                </a:lnTo>
                <a:lnTo>
                  <a:pt x="914400" y="0"/>
                </a:lnTo>
                <a:lnTo>
                  <a:pt x="0" y="1447800"/>
                </a:lnTo>
                <a:lnTo>
                  <a:pt x="0" y="1752600"/>
                </a:lnTo>
                <a:lnTo>
                  <a:pt x="990600" y="533400"/>
                </a:lnTo>
                <a:close/>
              </a:path>
            </a:pathLst>
          </a:custGeom>
          <a:solidFill>
            <a:srgbClr val="00C8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TPCountdown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Pancreatic Anatomy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311316"/>
              </p:ext>
            </p:extLst>
          </p:nvPr>
        </p:nvGraphicFramePr>
        <p:xfrm>
          <a:off x="5844790" y="2117415"/>
          <a:ext cx="32992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605"/>
                <a:gridCol w="16496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Hormone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Beta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Insulin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Alpha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Glucagon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Delta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Somatostatin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Ductal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Exocrine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 descr="1-s2.0-S1043276012000495-gr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10683"/>
            <a:ext cx="5844790" cy="32351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969" y="4860337"/>
            <a:ext cx="5323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r>
              <a:rPr lang="en-US" dirty="0"/>
              <a:t>. </a:t>
            </a:r>
            <a:r>
              <a:rPr lang="en-US" dirty="0" err="1"/>
              <a:t>Efrat</a:t>
            </a:r>
            <a:r>
              <a:rPr lang="en-US" dirty="0"/>
              <a:t>, H. </a:t>
            </a:r>
            <a:r>
              <a:rPr lang="en-US" dirty="0" smtClean="0"/>
              <a:t>A. </a:t>
            </a:r>
            <a:r>
              <a:rPr lang="en-US" dirty="0"/>
              <a:t>Russ, Making β cells from adult tissues, Trends </a:t>
            </a:r>
            <a:r>
              <a:rPr lang="en-US" dirty="0" err="1"/>
              <a:t>Endocrinol</a:t>
            </a:r>
            <a:r>
              <a:rPr lang="en-US" dirty="0"/>
              <a:t>. </a:t>
            </a:r>
            <a:r>
              <a:rPr lang="en-US" dirty="0" err="1"/>
              <a:t>Metab</a:t>
            </a:r>
            <a:r>
              <a:rPr lang="en-US" dirty="0"/>
              <a:t>. 23, 278–285 (2012).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19" y="1193686"/>
            <a:ext cx="7892381" cy="525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29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of Insulin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30271" cy="4525963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Promotes </a:t>
            </a:r>
            <a:r>
              <a:rPr lang="en-US" dirty="0"/>
              <a:t>the uptake of glucose from the blood into muscle and adipose tissue.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Enhances </a:t>
            </a:r>
            <a:r>
              <a:rPr lang="en-US" dirty="0"/>
              <a:t>the synthesis of </a:t>
            </a:r>
            <a:r>
              <a:rPr lang="en-US" dirty="0" smtClean="0"/>
              <a:t>glycogen and triglycerides </a:t>
            </a:r>
            <a:r>
              <a:rPr lang="en-US" dirty="0"/>
              <a:t>in liver, adipose and muscle.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Insulin </a:t>
            </a:r>
            <a:r>
              <a:rPr lang="en-US" dirty="0"/>
              <a:t>inhibits gluconeogenesis, or the production of glucose from non-glucose precursors such as amino acids and lipids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 glucose breakdown and prevent lipid breakdown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62" y="3930920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423" y="4945885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924" y="5060768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379" y="4918383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467" y="3307258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encrypted-tbn1.google.com/images?q=tbn:ANd9GcT6-JLLsMTfFWMFfvhccqHUceYcTlNn3qJRFmIYokosljurq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913" y="353099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23072" y="1463656"/>
            <a:ext cx="65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Food</a:t>
            </a:r>
          </a:p>
        </p:txBody>
      </p:sp>
      <p:cxnSp>
        <p:nvCxnSpPr>
          <p:cNvPr id="11" name="Straight Arrow Connector 10"/>
          <p:cNvCxnSpPr>
            <a:stCxn id="10" idx="2"/>
          </p:cNvCxnSpPr>
          <p:nvPr/>
        </p:nvCxnSpPr>
        <p:spPr>
          <a:xfrm flipH="1">
            <a:off x="5349475" y="1832988"/>
            <a:ext cx="1" cy="7758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59763" y="2558083"/>
            <a:ext cx="1179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Circulating</a:t>
            </a:r>
          </a:p>
          <a:p>
            <a:r>
              <a:rPr lang="en-US" dirty="0" smtClean="0"/>
              <a:t>Nutrients</a:t>
            </a:r>
          </a:p>
          <a:p>
            <a:r>
              <a:rPr lang="en-US" dirty="0" smtClean="0"/>
              <a:t> (Glucose)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9" idx="0"/>
          </p:cNvCxnSpPr>
          <p:nvPr/>
        </p:nvCxnSpPr>
        <p:spPr>
          <a:xfrm>
            <a:off x="5349476" y="3530996"/>
            <a:ext cx="0" cy="562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15226" y="4182289"/>
            <a:ext cx="1068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Insulin</a:t>
            </a:r>
          </a:p>
          <a:p>
            <a:pPr algn="ctr"/>
            <a:r>
              <a:rPr lang="en-US" dirty="0" smtClean="0"/>
              <a:t>Secretion</a:t>
            </a:r>
            <a:endParaRPr lang="en-US" dirty="0"/>
          </a:p>
        </p:txBody>
      </p:sp>
      <p:cxnSp>
        <p:nvCxnSpPr>
          <p:cNvPr id="15" name="Straight Connector 14"/>
          <p:cNvCxnSpPr>
            <a:stCxn id="14" idx="3"/>
          </p:cNvCxnSpPr>
          <p:nvPr/>
        </p:nvCxnSpPr>
        <p:spPr>
          <a:xfrm flipV="1">
            <a:off x="5883724" y="4505454"/>
            <a:ext cx="695961" cy="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575246" y="3279426"/>
            <a:ext cx="4437" cy="7696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570806" y="3279426"/>
            <a:ext cx="38173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52545" y="3116948"/>
            <a:ext cx="0" cy="32495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61425" y="3065465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Production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61424" y="3840481"/>
            <a:ext cx="176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Disposal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579686" y="4049114"/>
            <a:ext cx="381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46672" y="4691436"/>
            <a:ext cx="174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Nutrient Storage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1" idx="2"/>
          </p:cNvCxnSpPr>
          <p:nvPr/>
        </p:nvCxnSpPr>
        <p:spPr>
          <a:xfrm flipH="1">
            <a:off x="7843075" y="4209813"/>
            <a:ext cx="1" cy="457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579685" y="4053559"/>
            <a:ext cx="1" cy="82831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579685" y="4881875"/>
            <a:ext cx="381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2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393" y="4053559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384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/>
      <p:bldP spid="21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Secretion</a:t>
            </a:r>
            <a:endParaRPr lang="en-US" dirty="0"/>
          </a:p>
        </p:txBody>
      </p:sp>
      <p:pic>
        <p:nvPicPr>
          <p:cNvPr id="6" name="Picture 5" descr="insulin-secre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07" y="1417638"/>
            <a:ext cx="4206261" cy="3728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32" y="1417638"/>
            <a:ext cx="4111027" cy="4111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644138"/>
            <a:ext cx="4964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Pancreatic Islet with </a:t>
            </a:r>
            <a:r>
              <a:rPr lang="en-US" dirty="0" smtClean="0">
                <a:solidFill>
                  <a:srgbClr val="FF0000"/>
                </a:solidFill>
              </a:rPr>
              <a:t>Glucagon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8000"/>
                </a:solidFill>
              </a:rPr>
              <a:t>Insulin</a:t>
            </a:r>
            <a:r>
              <a:rPr lang="en-US" dirty="0" smtClean="0"/>
              <a:t> Staining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Solilema</a:t>
            </a:r>
            <a:r>
              <a:rPr lang="en-US" dirty="0"/>
              <a:t> Lab (http://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 smtClean="0"/>
              <a:t>Islets_of_Langerhans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78160" y="5320972"/>
            <a:ext cx="3865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Suckale</a:t>
            </a:r>
            <a:r>
              <a:rPr lang="en-US" dirty="0"/>
              <a:t> and </a:t>
            </a:r>
            <a:r>
              <a:rPr lang="en-US" dirty="0" err="1" smtClean="0"/>
              <a:t>Solimena</a:t>
            </a:r>
            <a:r>
              <a:rPr lang="en-US" dirty="0" smtClean="0"/>
              <a:t> (2008)  </a:t>
            </a:r>
            <a:r>
              <a:rPr lang="en-US" dirty="0"/>
              <a:t>Frontiers in bioscience </a:t>
            </a:r>
            <a:r>
              <a:rPr lang="en-US" dirty="0" smtClean="0"/>
              <a:t>13</a:t>
            </a:r>
            <a:r>
              <a:rPr lang="en-US" dirty="0"/>
              <a:t>:7156-71</a:t>
            </a:r>
          </a:p>
        </p:txBody>
      </p:sp>
    </p:spTree>
    <p:extLst>
      <p:ext uri="{BB962C8B-B14F-4D97-AF65-F5344CB8AC3E}">
        <p14:creationId xmlns:p14="http://schemas.microsoft.com/office/powerpoint/2010/main" val="1468432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Biphasic Insulin Secretion</a:t>
            </a:r>
            <a:endParaRPr lang="en-US" dirty="0"/>
          </a:p>
        </p:txBody>
      </p:sp>
      <p:pic>
        <p:nvPicPr>
          <p:cNvPr id="4" name="Picture 3" descr="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98" y="1894370"/>
            <a:ext cx="7222789" cy="446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77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8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Insulin Stimulated GLUT4 Translocation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64274" y="6503853"/>
            <a:ext cx="367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Leto</a:t>
            </a:r>
            <a:r>
              <a:rPr lang="en-US" dirty="0" smtClean="0"/>
              <a:t> and </a:t>
            </a:r>
            <a:r>
              <a:rPr lang="en-US" dirty="0" err="1" smtClean="0"/>
              <a:t>Saltiel</a:t>
            </a:r>
            <a:r>
              <a:rPr lang="en-US" dirty="0" smtClean="0"/>
              <a:t> Nat. Rev. MCB (2012)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075"/>
          <a:stretch/>
        </p:blipFill>
        <p:spPr>
          <a:xfrm>
            <a:off x="2339473" y="1417638"/>
            <a:ext cx="4438316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45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insulin promote glycogenesis?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199" y="1600201"/>
            <a:ext cx="4529222" cy="1835484"/>
          </a:xfrm>
        </p:spPr>
        <p:txBody>
          <a:bodyPr/>
          <a:lstStyle/>
          <a:p>
            <a:r>
              <a:rPr lang="en-US" dirty="0" smtClean="0"/>
              <a:t>Allosteric activation</a:t>
            </a:r>
          </a:p>
          <a:p>
            <a:r>
              <a:rPr lang="en-US" dirty="0" smtClean="0"/>
              <a:t>Protein </a:t>
            </a:r>
            <a:r>
              <a:rPr lang="en-US" dirty="0" err="1" smtClean="0"/>
              <a:t>dephosphorylation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G6P and Glycogen Synt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136" y="1237162"/>
            <a:ext cx="4968993" cy="5290928"/>
          </a:xfrm>
          <a:prstGeom prst="rect">
            <a:avLst/>
          </a:prstGeom>
        </p:spPr>
      </p:pic>
      <p:pic>
        <p:nvPicPr>
          <p:cNvPr id="10" name="Picture 9" descr="Regulation of Glycogen Synthesis By Phosphoryl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272" y="1755564"/>
            <a:ext cx="4433623" cy="477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90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insulin reduce gluconeogenesis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7368" y="1600200"/>
            <a:ext cx="3943685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FBPase</a:t>
            </a:r>
            <a:r>
              <a:rPr lang="en-US" dirty="0" smtClean="0"/>
              <a:t> is negatively regulated by F-2,6-BP</a:t>
            </a:r>
          </a:p>
          <a:p>
            <a:r>
              <a:rPr lang="en-US" dirty="0" smtClean="0"/>
              <a:t>PEPCK and G6Pase are inhibited by insulin</a:t>
            </a:r>
          </a:p>
          <a:p>
            <a:pPr lvl="1"/>
            <a:r>
              <a:rPr lang="en-US" dirty="0" err="1" smtClean="0"/>
              <a:t>Allosterically</a:t>
            </a:r>
            <a:endParaRPr lang="en-US" dirty="0" smtClean="0"/>
          </a:p>
          <a:p>
            <a:pPr lvl="1"/>
            <a:r>
              <a:rPr lang="en-US" dirty="0" smtClean="0"/>
              <a:t>Protein phosphorylation</a:t>
            </a:r>
          </a:p>
          <a:p>
            <a:pPr lvl="1"/>
            <a:r>
              <a:rPr lang="en-US" dirty="0" smtClean="0"/>
              <a:t>Transcriptionally repressed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58" y="1600200"/>
            <a:ext cx="417709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2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Transcriptional Regulation of Gluconeogenesis</a:t>
            </a:r>
            <a:endParaRPr lang="en-US" dirty="0"/>
          </a:p>
        </p:txBody>
      </p:sp>
      <p:sp>
        <p:nvSpPr>
          <p:cNvPr id="5" name="Diamond 4"/>
          <p:cNvSpPr/>
          <p:nvPr/>
        </p:nvSpPr>
        <p:spPr>
          <a:xfrm>
            <a:off x="1256630" y="4705684"/>
            <a:ext cx="1604211" cy="66842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FOXO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00526" y="5374105"/>
            <a:ext cx="52537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943684" y="4705684"/>
            <a:ext cx="0" cy="66842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943684" y="4705684"/>
            <a:ext cx="135021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77368" y="4045985"/>
            <a:ext cx="882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PEPCK</a:t>
            </a:r>
          </a:p>
          <a:p>
            <a:r>
              <a:rPr lang="en-US" dirty="0" smtClean="0"/>
              <a:t>G6Pase</a:t>
            </a:r>
            <a:endParaRPr lang="en-US" dirty="0"/>
          </a:p>
        </p:txBody>
      </p:sp>
      <p:sp>
        <p:nvSpPr>
          <p:cNvPr id="14" name="Hexagon 13"/>
          <p:cNvSpPr/>
          <p:nvPr/>
        </p:nvSpPr>
        <p:spPr>
          <a:xfrm>
            <a:off x="2406316" y="2326105"/>
            <a:ext cx="975895" cy="895684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Akt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53369" y="3368842"/>
            <a:ext cx="307472" cy="11229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Callout 16"/>
          <p:cNvSpPr/>
          <p:nvPr/>
        </p:nvSpPr>
        <p:spPr>
          <a:xfrm>
            <a:off x="2406316" y="4705684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8" name="Oval Callout 17"/>
          <p:cNvSpPr/>
          <p:nvPr/>
        </p:nvSpPr>
        <p:spPr>
          <a:xfrm>
            <a:off x="2618587" y="4779497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9" name="Oval Callout 18"/>
          <p:cNvSpPr/>
          <p:nvPr/>
        </p:nvSpPr>
        <p:spPr>
          <a:xfrm>
            <a:off x="2211413" y="4650328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488" y="1685847"/>
            <a:ext cx="2319740" cy="296448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483161" y="453048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835481" y="4522027"/>
            <a:ext cx="716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 +</a:t>
            </a:r>
          </a:p>
          <a:p>
            <a:r>
              <a:rPr lang="en-US" dirty="0" smtClean="0"/>
              <a:t>FOXO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978396" y="4650328"/>
            <a:ext cx="107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Knockout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858167" y="5844149"/>
            <a:ext cx="314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141488" y="5374106"/>
            <a:ext cx="2857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Matsumoto </a:t>
            </a:r>
            <a:r>
              <a:rPr lang="en-US" i="1" dirty="0" smtClean="0"/>
              <a:t>et al. </a:t>
            </a:r>
            <a:r>
              <a:rPr lang="en-US" dirty="0" smtClean="0"/>
              <a:t>(2007) Cell </a:t>
            </a:r>
            <a:r>
              <a:rPr lang="en-US" dirty="0" err="1" smtClean="0"/>
              <a:t>Metab</a:t>
            </a:r>
            <a:r>
              <a:rPr lang="en-US" dirty="0" smtClean="0"/>
              <a:t>. 6:208-16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34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4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4" grpId="0"/>
      <p:bldP spid="25" grpId="0"/>
      <p:bldP spid="26" grpId="0"/>
      <p:bldP spid="27" grpId="0"/>
      <p:bldP spid="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amongst yourselves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would </a:t>
            </a:r>
            <a:r>
              <a:rPr lang="en-US" dirty="0" err="1" smtClean="0"/>
              <a:t>gluconeonesis</a:t>
            </a:r>
            <a:r>
              <a:rPr lang="en-US" dirty="0" smtClean="0"/>
              <a:t> be under transcriptional control, </a:t>
            </a:r>
            <a:r>
              <a:rPr lang="en-US" dirty="0" err="1" smtClean="0"/>
              <a:t>wheras</a:t>
            </a:r>
            <a:r>
              <a:rPr lang="en-US" dirty="0" smtClean="0"/>
              <a:t> glycogenesis is primarily under post-translational control</a:t>
            </a:r>
          </a:p>
          <a:p>
            <a:r>
              <a:rPr lang="en-US" dirty="0" smtClean="0"/>
              <a:t>Hint: think about the speed of post-translational </a:t>
            </a:r>
            <a:r>
              <a:rPr lang="en-US" dirty="0" err="1" smtClean="0"/>
              <a:t>vs</a:t>
            </a:r>
            <a:r>
              <a:rPr lang="en-US" dirty="0" smtClean="0"/>
              <a:t> transcriptional responses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757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to Increase Blood Glucose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2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hormone is secreted from the pancreatic alpha cell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Glucagon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Somatostatin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None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2" name="TPChart" descr="1D69DCC7C5E9452EBE1EFCE33AC5B758Chart20151007183100582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CAI1" hidden="1"/>
          <p:cNvSpPr/>
          <p:nvPr>
            <p:custDataLst>
              <p:tags r:id="rId4"/>
            </p:custDataLst>
          </p:nvPr>
        </p:nvSpPr>
        <p:spPr>
          <a:xfrm rot="10800000">
            <a:off x="142240" y="2264833"/>
            <a:ext cx="393700" cy="393700"/>
          </a:xfrm>
          <a:custGeom>
            <a:avLst/>
            <a:gdLst/>
            <a:ahLst/>
            <a:cxnLst/>
            <a:rect l="0" t="0" r="0" b="0"/>
            <a:pathLst>
              <a:path w="1524001" h="1752601">
                <a:moveTo>
                  <a:pt x="1295400" y="1066800"/>
                </a:moveTo>
                <a:lnTo>
                  <a:pt x="1524000" y="533400"/>
                </a:lnTo>
                <a:lnTo>
                  <a:pt x="914400" y="0"/>
                </a:lnTo>
                <a:lnTo>
                  <a:pt x="0" y="1447800"/>
                </a:lnTo>
                <a:lnTo>
                  <a:pt x="0" y="1752600"/>
                </a:lnTo>
                <a:lnTo>
                  <a:pt x="990600" y="533400"/>
                </a:lnTo>
                <a:close/>
              </a:path>
            </a:pathLst>
          </a:custGeom>
          <a:solidFill>
            <a:srgbClr val="00C8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PResponseCounter" hidden="1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Glucagon Secretion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25853" cy="4525963"/>
          </a:xfrm>
        </p:spPr>
        <p:txBody>
          <a:bodyPr/>
          <a:lstStyle/>
          <a:p>
            <a:r>
              <a:rPr lang="en-US" dirty="0" smtClean="0"/>
              <a:t>Secreted from alpha cells of the pancreas</a:t>
            </a:r>
          </a:p>
          <a:p>
            <a:r>
              <a:rPr lang="en-US" dirty="0" smtClean="0"/>
              <a:t>Released by low blood sugar levels</a:t>
            </a:r>
          </a:p>
          <a:p>
            <a:r>
              <a:rPr lang="en-US" dirty="0" smtClean="0"/>
              <a:t>Acts primarily on the liver not the muscle or fat tissues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41" y="3742538"/>
            <a:ext cx="4961689" cy="29323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1300" y="6305519"/>
            <a:ext cx="373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Drucker</a:t>
            </a:r>
            <a:r>
              <a:rPr lang="en-US" dirty="0" smtClean="0"/>
              <a:t> (2013): Nat Rev Endo 1:22-31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13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Glucagon Signaling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21" y="2197768"/>
            <a:ext cx="4086981" cy="31629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353" y="5360736"/>
            <a:ext cx="4090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biowiki.ucdavis.edu</a:t>
            </a:r>
            <a:r>
              <a:rPr lang="en-US" dirty="0"/>
              <a:t>/Biochemistry/</a:t>
            </a:r>
            <a:r>
              <a:rPr lang="en-US" dirty="0" err="1"/>
              <a:t>Signal_Transduction</a:t>
            </a:r>
            <a:r>
              <a:rPr lang="en-US" dirty="0"/>
              <a:t>/Signal_Transduction_at_Cell_Membranes%3A_Protein_Kinases_and_Phosphotases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148" y="2015370"/>
            <a:ext cx="4125951" cy="33453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32887" y="5658824"/>
            <a:ext cx="3368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Protein_kinase_A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11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0416" y="274638"/>
            <a:ext cx="953168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glucagon regulate </a:t>
            </a:r>
            <a:r>
              <a:rPr lang="en-US" dirty="0" err="1" smtClean="0"/>
              <a:t>glycogenolysis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 descr="glycogen-synthesis-glucag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93" y="1484478"/>
            <a:ext cx="4950272" cy="498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6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glucagon promote gluconeogenesis?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58" y="1600200"/>
            <a:ext cx="4177099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8527" y="2366211"/>
            <a:ext cx="55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PKA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88105" y="3515895"/>
            <a:ext cx="71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PFK-2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92947" y="2735543"/>
            <a:ext cx="695158" cy="78035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927684" y="3395579"/>
            <a:ext cx="307474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805669" y="3141580"/>
            <a:ext cx="699489" cy="4277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379357" y="3021263"/>
            <a:ext cx="254001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369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7474" y="274638"/>
            <a:ext cx="9652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Transcriptional Regulation of Gluconeogenesis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5834" b="10652"/>
          <a:stretch/>
        </p:blipFill>
        <p:spPr>
          <a:xfrm>
            <a:off x="2651627" y="1586790"/>
            <a:ext cx="2294690" cy="4709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28105" y="5730406"/>
            <a:ext cx="316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Altajeros</a:t>
            </a:r>
            <a:r>
              <a:rPr lang="en-US" dirty="0" smtClean="0"/>
              <a:t> and </a:t>
            </a:r>
            <a:r>
              <a:rPr lang="en-US" dirty="0" err="1" smtClean="0"/>
              <a:t>Montminy</a:t>
            </a:r>
            <a:r>
              <a:rPr lang="en-US" dirty="0" smtClean="0"/>
              <a:t> (2008) Nat. Rev. MCB. 3:141-151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60737" y="4826000"/>
            <a:ext cx="327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G6Pase, </a:t>
            </a:r>
            <a:r>
              <a:rPr lang="en-US" dirty="0" err="1" smtClean="0"/>
              <a:t>FBPase</a:t>
            </a:r>
            <a:r>
              <a:rPr lang="en-US" dirty="0" smtClean="0"/>
              <a:t> and PEPCK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757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Glucagon and Insulin Clearance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Half lives in blood: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Insulin:   about 5 minutes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Glucagon:  about 5-10 minutes</a:t>
            </a:r>
          </a:p>
          <a:p>
            <a:pPr lvl="1">
              <a:buFont typeface="Arial"/>
              <a:buChar char="•"/>
            </a:pPr>
            <a:endParaRPr lang="en-US" sz="1800" dirty="0"/>
          </a:p>
          <a:p>
            <a:pPr marL="742950" lvl="2" indent="-342900"/>
            <a:r>
              <a:rPr lang="en-US" sz="1800" dirty="0" smtClean="0"/>
              <a:t>Insulin degradation:</a:t>
            </a:r>
          </a:p>
          <a:p>
            <a:pPr marL="1200150" lvl="3" indent="-342900"/>
            <a:r>
              <a:rPr lang="en-US" sz="1800" dirty="0" smtClean="0"/>
              <a:t>About 80 % in liver and kidney</a:t>
            </a:r>
          </a:p>
          <a:p>
            <a:pPr marL="1200150" lvl="3" indent="-342900"/>
            <a:r>
              <a:rPr lang="en-US" sz="1800" dirty="0" smtClean="0"/>
              <a:t>Rest in other tissues (target tissues and non-target tissues)</a:t>
            </a:r>
          </a:p>
          <a:p>
            <a:pPr marL="1200150" lvl="3" indent="-342900"/>
            <a:r>
              <a:rPr lang="en-US" sz="1800" dirty="0" err="1" smtClean="0"/>
              <a:t>Insulinase</a:t>
            </a:r>
            <a:r>
              <a:rPr lang="en-US" sz="1800" dirty="0" smtClean="0"/>
              <a:t> (insulin protease)</a:t>
            </a:r>
          </a:p>
          <a:p>
            <a:pPr marL="1657350" lvl="4" indent="-342900">
              <a:buFont typeface="Arial"/>
              <a:buChar char="•"/>
            </a:pPr>
            <a:r>
              <a:rPr lang="en-US" sz="1800" dirty="0" smtClean="0"/>
              <a:t>may act when insulin-insulin receptor is internalized</a:t>
            </a:r>
          </a:p>
          <a:p>
            <a:pPr marL="1657350" lvl="4" indent="-342900">
              <a:buFont typeface="Arial"/>
              <a:buChar char="•"/>
            </a:pPr>
            <a:r>
              <a:rPr lang="en-US" sz="1800" dirty="0" smtClean="0"/>
              <a:t>possible site of drugs to prolong insulin life and make limited supply last longer</a:t>
            </a:r>
          </a:p>
          <a:p>
            <a:pPr marL="1200150" lvl="3" indent="-342900"/>
            <a:endParaRPr lang="en-US" sz="1800" dirty="0" smtClean="0"/>
          </a:p>
          <a:p>
            <a:pPr marL="742950" lvl="2" indent="-342900"/>
            <a:r>
              <a:rPr lang="en-US" sz="1800" dirty="0" smtClean="0"/>
              <a:t>Glucagon </a:t>
            </a:r>
            <a:r>
              <a:rPr lang="en-US" sz="1800" dirty="0"/>
              <a:t>degradation:</a:t>
            </a:r>
          </a:p>
          <a:p>
            <a:pPr marL="1200150" lvl="3" indent="-342900"/>
            <a:r>
              <a:rPr lang="en-US" sz="1800" dirty="0" smtClean="0"/>
              <a:t>Most occurs in the liver; </a:t>
            </a:r>
            <a:r>
              <a:rPr lang="en-US" sz="1800" dirty="0" err="1" smtClean="0"/>
              <a:t>perhipheral</a:t>
            </a:r>
            <a:r>
              <a:rPr lang="en-US" sz="1800" dirty="0" smtClean="0"/>
              <a:t> concentrations of </a:t>
            </a:r>
            <a:r>
              <a:rPr lang="en-US" sz="1800" dirty="0" err="1" smtClean="0"/>
              <a:t>Gg</a:t>
            </a:r>
            <a:r>
              <a:rPr lang="en-US" sz="1800" dirty="0" smtClean="0"/>
              <a:t> are low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30484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Insulin and Glucagon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Insulin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Blocks gluconeogenesis</a:t>
            </a:r>
          </a:p>
          <a:p>
            <a:r>
              <a:rPr lang="en-US" dirty="0" smtClean="0"/>
              <a:t>Blocks </a:t>
            </a:r>
            <a:r>
              <a:rPr lang="en-US" dirty="0" err="1" smtClean="0"/>
              <a:t>glycogenolysis</a:t>
            </a:r>
            <a:endParaRPr lang="en-US" dirty="0" smtClean="0"/>
          </a:p>
          <a:p>
            <a:r>
              <a:rPr lang="en-US" dirty="0" smtClean="0"/>
              <a:t>Promotes glycogenesis</a:t>
            </a:r>
          </a:p>
          <a:p>
            <a:r>
              <a:rPr lang="en-US" dirty="0" smtClean="0"/>
              <a:t>Enhances glucose uptake</a:t>
            </a:r>
          </a:p>
          <a:p>
            <a:r>
              <a:rPr lang="en-US" dirty="0" smtClean="0"/>
              <a:t>Promotes lipid storage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Glucagon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Promotes gluconeogenesis</a:t>
            </a:r>
          </a:p>
          <a:p>
            <a:r>
              <a:rPr lang="en-US" dirty="0" smtClean="0"/>
              <a:t>Promotes glycolysis</a:t>
            </a:r>
          </a:p>
          <a:p>
            <a:r>
              <a:rPr lang="en-US" dirty="0" smtClean="0"/>
              <a:t>Blocks glycogenesis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718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Regulation of Glucose Metabolism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88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62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Nervous Control of Pancreatic Function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7675"/>
          <a:stretch/>
        </p:blipFill>
        <p:spPr>
          <a:xfrm>
            <a:off x="228600" y="1587500"/>
            <a:ext cx="6282732" cy="3683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13266" y="4191651"/>
            <a:ext cx="1509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More Insulin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Less Glucagon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3266" y="2398975"/>
            <a:ext cx="1630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More Glucagon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Less Insulin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14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A tumor secretes adrenaline constantly, what are the effects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More 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Less 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No effect on insulin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3" name="TPChart" descr="C3D80A71A6344EF3891E3701FE865712Chart20151007183129960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6" name="TPResponseCounter" hidden="1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" name="CAI1" hidden="1"/>
          <p:cNvSpPr/>
          <p:nvPr>
            <p:custDataLst>
              <p:tags r:id="rId5"/>
            </p:custDataLst>
          </p:nvPr>
        </p:nvSpPr>
        <p:spPr>
          <a:xfrm rot="10800000">
            <a:off x="142240" y="2264833"/>
            <a:ext cx="393700" cy="393700"/>
          </a:xfrm>
          <a:custGeom>
            <a:avLst/>
            <a:gdLst/>
            <a:ahLst/>
            <a:cxnLst/>
            <a:rect l="0" t="0" r="0" b="0"/>
            <a:pathLst>
              <a:path w="1524001" h="1752601">
                <a:moveTo>
                  <a:pt x="1295400" y="1066800"/>
                </a:moveTo>
                <a:lnTo>
                  <a:pt x="1524000" y="533400"/>
                </a:lnTo>
                <a:lnTo>
                  <a:pt x="914400" y="0"/>
                </a:lnTo>
                <a:lnTo>
                  <a:pt x="0" y="1447800"/>
                </a:lnTo>
                <a:lnTo>
                  <a:pt x="0" y="1752600"/>
                </a:lnTo>
                <a:lnTo>
                  <a:pt x="990600" y="533400"/>
                </a:lnTo>
                <a:close/>
              </a:path>
            </a:pathLst>
          </a:custGeom>
          <a:solidFill>
            <a:srgbClr val="00C8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tissue exhibits insulin stimulated glucose uptake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Brain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Liver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Adipose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Heart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3" name="TPChart" descr="C2AB09DD962C46658AC630A229F71EF7Chart20151007183209620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CAI1" hidden="1"/>
          <p:cNvSpPr/>
          <p:nvPr>
            <p:custDataLst>
              <p:tags r:id="rId4"/>
            </p:custDataLst>
          </p:nvPr>
        </p:nvSpPr>
        <p:spPr>
          <a:xfrm rot="10800000">
            <a:off x="142240" y="2850049"/>
            <a:ext cx="393700" cy="393700"/>
          </a:xfrm>
          <a:custGeom>
            <a:avLst/>
            <a:gdLst/>
            <a:ahLst/>
            <a:cxnLst/>
            <a:rect l="0" t="0" r="0" b="0"/>
            <a:pathLst>
              <a:path w="1524001" h="1752601">
                <a:moveTo>
                  <a:pt x="1295400" y="1066800"/>
                </a:moveTo>
                <a:lnTo>
                  <a:pt x="1524000" y="533400"/>
                </a:lnTo>
                <a:lnTo>
                  <a:pt x="914400" y="0"/>
                </a:lnTo>
                <a:lnTo>
                  <a:pt x="0" y="1447800"/>
                </a:lnTo>
                <a:lnTo>
                  <a:pt x="0" y="1752600"/>
                </a:lnTo>
                <a:lnTo>
                  <a:pt x="990600" y="533400"/>
                </a:lnTo>
                <a:close/>
              </a:path>
            </a:pathLst>
          </a:custGeom>
          <a:solidFill>
            <a:srgbClr val="00C8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PResponseCounter" hidden="1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Incretins</a:t>
            </a:r>
            <a:r>
              <a:rPr lang="en-US" dirty="0" smtClean="0"/>
              <a:t> and Secondary Control of Insulin Secretion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7" y="1877163"/>
            <a:ext cx="3632200" cy="397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789" y="2121000"/>
            <a:ext cx="4914052" cy="31837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97162" y="5549369"/>
            <a:ext cx="340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GLP1/GIP1 both released from gut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966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Endocrine Control of Insulin Secretion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81998" y="4230962"/>
            <a:ext cx="174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Insulin Secretion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9840" y="2012581"/>
            <a:ext cx="1536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Adrenaline/</a:t>
            </a:r>
          </a:p>
          <a:p>
            <a:r>
              <a:rPr lang="en-US" dirty="0" smtClean="0"/>
              <a:t>Noradrenaline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6952" y="1762282"/>
            <a:ext cx="1448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Acetylcholine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20069" y="3113164"/>
            <a:ext cx="106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Glucagon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14339" y="2335747"/>
            <a:ext cx="734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GLP-1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80853" y="3482496"/>
            <a:ext cx="507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GIP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706952" y="2679163"/>
            <a:ext cx="1536976" cy="1405848"/>
          </a:xfrm>
          <a:prstGeom prst="straightConnector1">
            <a:avLst/>
          </a:prstGeom>
          <a:ln w="635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1"/>
          </p:cNvCxnSpPr>
          <p:nvPr/>
        </p:nvCxnSpPr>
        <p:spPr>
          <a:xfrm flipH="1">
            <a:off x="5909177" y="3667162"/>
            <a:ext cx="1671676" cy="570249"/>
          </a:xfrm>
          <a:prstGeom prst="straightConnector1">
            <a:avLst/>
          </a:prstGeom>
          <a:ln w="635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364911" y="2131614"/>
            <a:ext cx="894153" cy="1953397"/>
          </a:xfrm>
          <a:prstGeom prst="straightConnector1">
            <a:avLst/>
          </a:prstGeom>
          <a:ln w="635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656538" y="2705079"/>
            <a:ext cx="1477294" cy="1379932"/>
          </a:xfrm>
          <a:prstGeom prst="straightConnector1">
            <a:avLst/>
          </a:prstGeom>
          <a:ln w="635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84445" y="3482496"/>
            <a:ext cx="1942048" cy="754915"/>
          </a:xfrm>
          <a:prstGeom prst="straightConnector1">
            <a:avLst/>
          </a:prstGeom>
          <a:ln w="635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796905" y="4085011"/>
            <a:ext cx="233258" cy="369332"/>
          </a:xfrm>
          <a:prstGeom prst="straightConnector1">
            <a:avLst/>
          </a:prstGeom>
          <a:ln w="635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081998" y="3868079"/>
            <a:ext cx="233258" cy="369332"/>
          </a:xfrm>
          <a:prstGeom prst="straightConnector1">
            <a:avLst/>
          </a:prstGeom>
          <a:ln w="635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1635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3600" dirty="0" smtClean="0">
                <a:latin typeface="Calibri" charset="0"/>
                <a:ea typeface="MS PGothic" charset="0"/>
              </a:rPr>
              <a:t>DPP-4 Degrades GLP-1 and GIP, What would it do to insulin and blood glucose?</a:t>
            </a:r>
            <a:endParaRPr lang="en-US" sz="3600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Increase glucose, decrease 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Increase glucose, increase 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Decrease glucose, decrease 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Decrease glucose, increase insulin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4" name="TPChart" descr="1E697B56F0064B35B2E6513325AF3293Chart20151008064910506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5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Term </a:t>
            </a:r>
            <a:r>
              <a:rPr lang="en-US" dirty="0" err="1" smtClean="0"/>
              <a:t>Glucoregulation</a:t>
            </a:r>
            <a:endParaRPr lang="en-US" dirty="0"/>
          </a:p>
        </p:txBody>
      </p:sp>
      <p:pic>
        <p:nvPicPr>
          <p:cNvPr id="2" name="Picture 1" descr="4215_00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3" t="20671" r="13897" b="22883"/>
          <a:stretch/>
        </p:blipFill>
        <p:spPr>
          <a:xfrm>
            <a:off x="1768509" y="1417638"/>
            <a:ext cx="5273375" cy="511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48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Oral glucose tolerance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Draw what happens to glucose after a meal over time</a:t>
            </a:r>
          </a:p>
          <a:p>
            <a:r>
              <a:rPr lang="en-US" dirty="0" smtClean="0"/>
              <a:t>Sketch out changes in glucagon, insulin and GLP-1</a:t>
            </a:r>
          </a:p>
          <a:p>
            <a:r>
              <a:rPr lang="en-US" dirty="0" smtClean="0"/>
              <a:t>Sketch out a new one, for someone who is a type I diabetic (show insulin and GLP-1)</a:t>
            </a:r>
          </a:p>
          <a:p>
            <a:r>
              <a:rPr lang="en-US" dirty="0" smtClean="0"/>
              <a:t>Sketch out a new one, for someone who is a type II diabetic (show insulin, glucagon and GLP-1)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30981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Name the cell types of the Islets of Langerhans and name the hormones secreted by them.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Describe the main targets and functions of glucagon.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the major factors that stimulate or inhibit glucagon and insulin.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Describe the important physiological roles of insulin.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the major actions of insulin in muscle, adipose tissue, and liver.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Explain briefly the mechanism of glucose uptake into the muscle.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Name the tissues in which insulin facilitates glucose uptake and those in which insulin does not facilitate glucose uptake.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the major factors that stimulate or inhibit insulin secretion.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Draw an oral glucose tolerance test (</a:t>
            </a:r>
            <a:r>
              <a:rPr lang="en-US" dirty="0" err="1" smtClean="0"/>
              <a:t>oGTT</a:t>
            </a:r>
            <a:r>
              <a:rPr lang="en-US" dirty="0" smtClean="0"/>
              <a:t>)  (glucose, insulin, and glucagon levels) and and describe what is occurring and why.  Explain how the two hormones act to promote glucose homeostasis in the plasma.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 which nutrient storages are preferably used for short-term regulation of energy metabolism if no nutrients are available from the GI tract.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Discuss the hormones involved, fuel storage capacity, fuel storage consumption, and glucose (or fatty acid) levels during 1) the postprandial period, 2) the post-absorptive period, 3) fasting.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the insulin-counteracting hormones and their roles in glucose homeostasis. Discuss the hormones involved in minute-to-minute regulation and long-term regulation of glucose homeostasis.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62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is the main target tissue for glucagon?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Brain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Liver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Adipose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Heart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4" name="TPChart" descr="4A05D6670AE14C6A8277288CD6A69CF9Chart20151007183129770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4" name="TPResponseCounter" hidden="1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" name="CAI1" hidden="1"/>
          <p:cNvSpPr/>
          <p:nvPr>
            <p:custDataLst>
              <p:tags r:id="rId5"/>
            </p:custDataLst>
          </p:nvPr>
        </p:nvSpPr>
        <p:spPr>
          <a:xfrm rot="10800000">
            <a:off x="142240" y="2264833"/>
            <a:ext cx="393700" cy="393700"/>
          </a:xfrm>
          <a:custGeom>
            <a:avLst/>
            <a:gdLst/>
            <a:ahLst/>
            <a:cxnLst/>
            <a:rect l="0" t="0" r="0" b="0"/>
            <a:pathLst>
              <a:path w="1524001" h="1752601">
                <a:moveTo>
                  <a:pt x="1295400" y="1066800"/>
                </a:moveTo>
                <a:lnTo>
                  <a:pt x="1524000" y="533400"/>
                </a:lnTo>
                <a:lnTo>
                  <a:pt x="914400" y="0"/>
                </a:lnTo>
                <a:lnTo>
                  <a:pt x="0" y="1447800"/>
                </a:lnTo>
                <a:lnTo>
                  <a:pt x="0" y="1752600"/>
                </a:lnTo>
                <a:lnTo>
                  <a:pt x="990600" y="533400"/>
                </a:lnTo>
                <a:close/>
              </a:path>
            </a:pathLst>
          </a:custGeom>
          <a:solidFill>
            <a:srgbClr val="00C8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Insulin Stimulated Glucose Uptake is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Active transport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Passive transport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Both active and passive</a:t>
            </a:r>
          </a:p>
        </p:txBody>
      </p:sp>
      <p:pic>
        <p:nvPicPr>
          <p:cNvPr id="14" name="TPChart" descr="A128977395E24790A579A41F7F536107Chart20151008064910307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" name="CAI1"/>
          <p:cNvSpPr/>
          <p:nvPr>
            <p:custDataLst>
              <p:tags r:id="rId5"/>
            </p:custDataLst>
          </p:nvPr>
        </p:nvSpPr>
        <p:spPr>
          <a:xfrm rot="10800000">
            <a:off x="142240" y="2264833"/>
            <a:ext cx="393700" cy="393700"/>
          </a:xfrm>
          <a:custGeom>
            <a:avLst/>
            <a:gdLst/>
            <a:ahLst/>
            <a:cxnLst/>
            <a:rect l="0" t="0" r="0" b="0"/>
            <a:pathLst>
              <a:path w="1524001" h="1752601">
                <a:moveTo>
                  <a:pt x="1295400" y="1066800"/>
                </a:moveTo>
                <a:lnTo>
                  <a:pt x="1524000" y="533400"/>
                </a:lnTo>
                <a:lnTo>
                  <a:pt x="914400" y="0"/>
                </a:lnTo>
                <a:lnTo>
                  <a:pt x="0" y="1447800"/>
                </a:lnTo>
                <a:lnTo>
                  <a:pt x="0" y="1752600"/>
                </a:lnTo>
                <a:lnTo>
                  <a:pt x="990600" y="533400"/>
                </a:lnTo>
                <a:close/>
              </a:path>
            </a:pathLst>
          </a:custGeom>
          <a:solidFill>
            <a:srgbClr val="00C8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TPCountdown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order are these metabolites used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Glycogen, glucose then fat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Glucose, glycogen then fat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Fat then glycogen then glucose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Fat then glucose then glycogen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3" name="TPChart" descr="3785585EB7224F8EACC3DE96365F2225Chart20151007183209933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TPResponseCounter" hidden="1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" name="CAI1" hidden="1"/>
          <p:cNvSpPr/>
          <p:nvPr>
            <p:custDataLst>
              <p:tags r:id="rId5"/>
            </p:custDataLst>
          </p:nvPr>
        </p:nvSpPr>
        <p:spPr>
          <a:xfrm rot="10800000">
            <a:off x="71120" y="2782147"/>
            <a:ext cx="482600" cy="482600"/>
          </a:xfrm>
          <a:custGeom>
            <a:avLst/>
            <a:gdLst/>
            <a:ahLst/>
            <a:cxnLst/>
            <a:rect l="0" t="0" r="0" b="0"/>
            <a:pathLst>
              <a:path w="1524001" h="1752601">
                <a:moveTo>
                  <a:pt x="1295400" y="1066800"/>
                </a:moveTo>
                <a:lnTo>
                  <a:pt x="1524000" y="533400"/>
                </a:lnTo>
                <a:lnTo>
                  <a:pt x="914400" y="0"/>
                </a:lnTo>
                <a:lnTo>
                  <a:pt x="0" y="1447800"/>
                </a:lnTo>
                <a:lnTo>
                  <a:pt x="0" y="1752600"/>
                </a:lnTo>
                <a:lnTo>
                  <a:pt x="990600" y="533400"/>
                </a:lnTo>
                <a:close/>
              </a:path>
            </a:pathLst>
          </a:custGeom>
          <a:solidFill>
            <a:srgbClr val="00C8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Name the cell types of the Islets of Langerhans and name the hormones secreted by them.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Describe the main targets and functions of glucagon.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the major factors that stimulate or inhibit glucagon and insulin.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Describe the important physiological roles of insulin.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the major actions of insulin in muscle, adipose tissue, and liver.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Explain briefly the mechanism of glucose uptake into the muscle.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Name the tissues in which insulin facilitates glucose uptake and those in which insulin does not facilitate glucose uptake.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the major factors that stimulate or inhibit insulin secretion.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Draw an oral glucose tolerance test (</a:t>
            </a:r>
            <a:r>
              <a:rPr lang="en-US" dirty="0" err="1" smtClean="0"/>
              <a:t>oGTT</a:t>
            </a:r>
            <a:r>
              <a:rPr lang="en-US" dirty="0" smtClean="0"/>
              <a:t>)  (glucose, insulin, and glucagon levels) and and describe what is occurring and why.  Explain how the two hormones act to promote glucose homeostasis in the plasma.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 which nutrient storages are preferably used for short-term regulation of energy metabolism if no nutrients are available from the GI tract.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Discuss the hormones involved, fuel storage capacity, fuel storage consumption, and glucose (or fatty acid) levels during 1) the postprandial period, 2) the post-absorptive period, 3) fasting.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the insulin-counteracting hormones and their roles in glucose homeostasis. Discuss the hormones involved in minute-to-minute regulation and long-term regulation of glucose homeostasis.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658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05030.17.01"/>
  <p:tag name="PPTVERSION" val="14"/>
  <p:tag name="TPOS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2AB09DD962C46658AC630A229F71EF7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E74C6BCE10BF4F36B55FFA30AA29EB44&lt;/guid&gt;&lt;date&gt;10/7/2015 08:27:35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C2AB09DD962C46658AC630A229F71EF7&lt;/guid&gt;&lt;repollguid&gt;3F858E6DD8BC4740ADAE678EA033B8C9&lt;/repollguid&gt;&lt;sourceid&gt;441269126A2F4E66811060336D3C6C67&lt;/sourceid&gt;&lt;questiontext&gt;Which tissue exhibits insulin stimulated glucose uptake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574F25141A414CFE82566A4BDB4579E0&lt;/guid&gt;&lt;answertext&gt;Brain&lt;/answertext&gt;&lt;valuetype&gt;-1&lt;/valuetype&gt;&lt;/answer&gt;&lt;answer&gt;&lt;guid&gt;316D91D42DD848D69AF0D042223325C5&lt;/guid&gt;&lt;answertext&gt;Liver&lt;/answertext&gt;&lt;valuetype&gt;-1&lt;/valuetype&gt;&lt;/answer&gt;&lt;answer&gt;&lt;guid&gt;8E92E31AAA5C4212B4D681AB7C665B89&lt;/guid&gt;&lt;answertext&gt;Adipose&lt;/answertext&gt;&lt;valuetype&gt;1&lt;/valuetype&gt;&lt;/answer&gt;&lt;answer&gt;&lt;guid&gt;1378A8BE09C74EDD97C8F639F50FA881&lt;/guid&gt;&lt;answertext&gt;Heart&lt;/answertext&gt;&lt;valuetype&gt;-1&lt;/valuetype&gt;&lt;/answer&gt;&lt;answer&gt;&lt;guid&gt;08EE05FE84F44670B419BDCABCB8F859&lt;/guid&gt;&lt;answertext&gt;All of the above&lt;/answertext&gt;&lt;valuetype&gt;-1&lt;/valuetype&gt;&lt;/answer&gt;&lt;/answers&gt;&lt;/multichoice&gt;&lt;/questions&gt;&lt;/questionlist&gt;"/>
  <p:tag name="LIVECHARTING" val="False"/>
  <p:tag name="HASRESULTS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1FF93707B224DDCAE7A1722A47B9D90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D0CA7B6B07184D1C899C267981A308D0&lt;/guid&gt;&lt;date&gt;10/7/2015 08:27:35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1FF93707B224DDCAE7A1722A47B9D90&lt;/guid&gt;&lt;repollguid&gt;5E2ACEB50EB24130883BDFC472743178&lt;/repollguid&gt;&lt;sourceid&gt;8A32745D6AFC4FF9B21C904F2E83BE93&lt;/sourceid&gt;&lt;questiontext&gt;Select “A”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244C863E4BDC47DC9E39C5797DE7D9A2&lt;/guid&gt;&lt;answertext&gt;This one&lt;/answertext&gt;&lt;valuetype&gt;1&lt;/valuetype&gt;&lt;/answer&gt;&lt;answer&gt;&lt;guid&gt;7CA318DF844643708A4EBC95967B8051&lt;/guid&gt;&lt;answertext&gt;Not this one&lt;/answertext&gt;&lt;valuetype&gt;-1&lt;/valuetype&gt;&lt;/answer&gt;&lt;answer&gt;&lt;guid&gt;29CD6A3814C0425E88F79447BBDAB749&lt;/guid&gt;&lt;answertext&gt;Nor this one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A05D6670AE14C6A8277288CD6A69CF9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34E12C678422416B9A27FAFDEE45ECAC&lt;/guid&gt;&lt;date&gt;10/7/2015 08:27:35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A05D6670AE14C6A8277288CD6A69CF9&lt;/guid&gt;&lt;repollguid&gt;08862F8067514014A5AF53C235B2C437&lt;/repollguid&gt;&lt;sourceid&gt;A62D86C060FF4A76B5DE6BE0A3B2607E&lt;/sourceid&gt;&lt;questiontext&gt;What is the main target tissue for glucagon?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83DD79BE35204744B20C3316F79B05A2&lt;/guid&gt;&lt;answertext&gt;Brain&lt;/answertext&gt;&lt;valuetype&gt;-1&lt;/valuetype&gt;&lt;/answer&gt;&lt;answer&gt;&lt;guid&gt;3BAC13A18B844C19B9445B108403DA58&lt;/guid&gt;&lt;answertext&gt;Liver&lt;/answertext&gt;&lt;valuetype&gt;1&lt;/valuetype&gt;&lt;/answer&gt;&lt;answer&gt;&lt;guid&gt;E31EE50CEE7A479E96B73EE11E7C1F29&lt;/guid&gt;&lt;answertext&gt;Adipose&lt;/answertext&gt;&lt;valuetype&gt;-1&lt;/valuetype&gt;&lt;/answer&gt;&lt;answer&gt;&lt;guid&gt;F43DD452B4B24807A5BD25599772F2B0&lt;/guid&gt;&lt;answertext&gt;Heart&lt;/answertext&gt;&lt;valuetype&gt;-1&lt;/valuetype&gt;&lt;/answer&gt;&lt;answer&gt;&lt;guid&gt;1D5D18B1563843DFA0B7856C51B64F26&lt;/guid&gt;&lt;answertext&gt;All of the above&lt;/answertext&gt;&lt;valuetype&gt;-1&lt;/valuetype&gt;&lt;/answer&gt;&lt;/answers&gt;&lt;/multichoice&gt;&lt;/questions&gt;&lt;/questionlist&gt;"/>
  <p:tag name="LIVECHARTING" val="False"/>
  <p:tag name="HASRESULTS" val="Fals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A128977395E24790A579A41F7F536107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00762DEB541A4698B85BF33BC874F966&lt;/guid&gt;&lt;date&gt;10/7/2015 08:27:35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A128977395E24790A579A41F7F536107&lt;/guid&gt;&lt;repollguid&gt;A2257DDC6486424BB9732C8D1BC16AC3&lt;/repollguid&gt;&lt;sourceid&gt;3BB68A32ADE44972A8EB026755D76A57&lt;/sourceid&gt;&lt;questiontext&gt;Insulin Stimulated Glucose Uptake is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B1CDBE7733FC434695C307E8725F0066&lt;/guid&gt;&lt;answertext&gt;Active transport&lt;/answertext&gt;&lt;valuetype&gt;-1&lt;/valuetype&gt;&lt;/answer&gt;&lt;answer&gt;&lt;guid&gt;CE6D5A82A5314DCCA80A3167E09A553F&lt;/guid&gt;&lt;answertext&gt;Passive transport&lt;/answertext&gt;&lt;valuetype&gt;1&lt;/valuetype&gt;&lt;/answer&gt;&lt;answer&gt;&lt;guid&gt;0A9051368F2D42FC970CAB48F6346189&lt;/guid&gt;&lt;answertext&gt;Both active and passive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785585EB7224F8EACC3DE96365F2225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60806E579F45481097C8EBCC23E7B3FB&lt;/guid&gt;&lt;date&gt;10/7/2015 08:27:35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785585EB7224F8EACC3DE96365F2225&lt;/guid&gt;&lt;repollguid&gt;0285D60B65B24C8AA8B3153CDD2F28AF&lt;/repollguid&gt;&lt;sourceid&gt;A401048F11834BDFB0E3D0E9140EEEB1&lt;/sourceid&gt;&lt;questiontext&gt;What order are these metabolites used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FC6A6792A3724F3C9CF0C6F7276FDD30&lt;/guid&gt;&lt;answertext&gt;Glycogen, glucose then fat&lt;/answertext&gt;&lt;valuetype&gt;-1&lt;/valuetype&gt;&lt;/answer&gt;&lt;answer&gt;&lt;guid&gt;C197240830D24367A59394855681BBD9&lt;/guid&gt;&lt;answertext&gt;Glucose, glycogen then fat&lt;/answertext&gt;&lt;valuetype&gt;1&lt;/valuetype&gt;&lt;/answer&gt;&lt;answer&gt;&lt;guid&gt;0FE06421E85B410F8FD01647174DC9BE&lt;/guid&gt;&lt;answertext&gt;Fat then glycogen then glucose&lt;/answertext&gt;&lt;valuetype&gt;-1&lt;/valuetype&gt;&lt;/answer&gt;&lt;answer&gt;&lt;guid&gt;9EF86A44CFFC454EACE2B126F5FCD23A&lt;/guid&gt;&lt;answertext&gt;Fat then glucose then glycogen&lt;/answertext&gt;&lt;valuetype&gt;-1&lt;/valuetype&gt;&lt;/answer&gt;&lt;/answers&gt;&lt;/multichoice&gt;&lt;/questions&gt;&lt;/questionlist&gt;"/>
  <p:tag name="LIVECHARTING" val="False"/>
  <p:tag name="HASRESULT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97DF82F3A80D47F9A3E434A712981A8F"/>
  <p:tag name="AUTOOPENPOLL" val="False"/>
  <p:tag name="TYPE" val="MultiChoiceSlide"/>
  <p:tag name="TPSLIDEBULLETSTYLE" val="2"/>
  <p:tag name="CHARTTYPE" val="0"/>
  <p:tag name="TPQUESTIONXML" val="&lt;?xml version=&quot;1.0&quot; encoding=&quot;UTF-8&quot; standalone=&quot;yes&quot;?&gt;&lt;questionlist&gt;&lt;properties&gt;&lt;guid&gt;58F050BB290E4843AA4AC5CB9CBFCEC4&lt;/guid&gt;&lt;date&gt;10/8/2015 06:49:03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97DF82F3A80D47F9A3E434A712981A8F&lt;/guid&gt;&lt;repollguid&gt;723689344F76410BB1938C257F304514&lt;/repollguid&gt;&lt;sourceid&gt;33F2C40BA9B24D89BFE06DE47CD663C1&lt;/sourceid&gt;&lt;questiontext&gt;Enter question text...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90D48114B0744F5BAB3181BD38ACF406&lt;/guid&gt;&lt;answertext&gt;Enter answer text...&lt;/answertext&gt;&lt;valuetype&gt;-1&lt;/valuetype&gt;&lt;/answer&gt;&lt;answer&gt;&lt;guid&gt;94F552C80A9046CD8E3C3C99E26EEDBA&lt;/guid&gt;&lt;answertext&gt;Enter answer text...&lt;/answertext&gt;&lt;valuetype&gt;-1&lt;/valuetype&gt;&lt;/answer&gt;&lt;answer&gt;&lt;guid&gt;EA15106019B54E229D53C45F267798B0&lt;/guid&gt;&lt;answertext&gt;Enter answer text...&lt;/answertext&gt;&lt;valuetype&gt;1&lt;/valuetype&gt;&lt;/answer&gt;&lt;answer&gt;&lt;guid&gt;D131DAF4B1BA4A479B0882E351FEB1E0&lt;/guid&gt;&lt;answertext&gt;Enter answer text...&lt;/answertext&gt;&lt;valuetype&gt;-1&lt;/valuetype&gt;&lt;/answer&gt;&lt;/answers&gt;&lt;/multichoice&gt;&lt;/questions&gt;&lt;/questionlist&gt;"/>
  <p:tag name="LIVECHARTING" val="False"/>
  <p:tag name="HASRESULTS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B834C7CF130042A3B0EEF7B8742CEDA9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AA85C35683CA45F4A668F0B64AE9B576&lt;/guid&gt;&lt;date&gt;10/7/2015 08:27:35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B834C7CF130042A3B0EEF7B8742CEDA9&lt;/guid&gt;&lt;repollguid&gt;571B6281F2D74BC4A81E0751D4072933&lt;/repollguid&gt;&lt;sourceid&gt;644F8874996645F98C30FEB58007BF66&lt;/sourceid&gt;&lt;questiontext&gt;Which of these should insulin block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DFC11A07728548DD8EC143E07ED8B8FB&lt;/guid&gt;&lt;answertext&gt;Glucose oxidation&lt;/answertext&gt;&lt;valuetype&gt;-1&lt;/valuetype&gt;&lt;/answer&gt;&lt;answer&gt;&lt;guid&gt;D58B5936D7DF4FA39C075C9C983D2274&lt;/guid&gt;&lt;answertext&gt;Gluconeogenesis&lt;/answertext&gt;&lt;valuetype&gt;1&lt;/valuetype&gt;&lt;/answer&gt;&lt;answer&gt;&lt;guid&gt;93A7686C761C46C3BFF037378B56CB08&lt;/guid&gt;&lt;answertext&gt;Glucose uptake&lt;/answertext&gt;&lt;valuetype&gt;-1&lt;/valuetype&gt;&lt;/answer&gt;&lt;answer&gt;&lt;guid&gt;8D191F3AFB4246108F1FB0A35F4E95DA&lt;/guid&gt;&lt;answertext&gt;Glycogenesis&lt;/answertext&gt;&lt;valuetype&gt;-1&lt;/valuetype&gt;&lt;/answer&gt;&lt;/answers&gt;&lt;/multichoice&gt;&lt;/questions&gt;&lt;/questionlist&gt;"/>
  <p:tag name="LIVECHARTING" val="False"/>
  <p:tag name="HASRESULTS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FFA16819A5D45CBBD7B794E7F83912C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29336DD512CD46C993646390ED31B6F1&lt;/guid&gt;&lt;date&gt;10/7/2015 08:47:57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7FFA16819A5D45CBBD7B794E7F83912C&lt;/guid&gt;&lt;repollguid&gt;CE9861DE04174C8B84A7FC31126DD602&lt;/repollguid&gt;&lt;sourceid&gt;5F58BBF925AE4CBA9D5D3D56C87716D9&lt;/sourceid&gt;&lt;questiontext&gt;You are trying to find out if a type II diabetic injected their insulin today, what should you measure?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0DBE5F1822F24AF481125E44A76E13AF&lt;/guid&gt;&lt;answertext&gt;Circulating insulin&lt;/answertext&gt;&lt;valuetype&gt;-1&lt;/valuetype&gt;&lt;/answer&gt;&lt;answer&gt;&lt;guid&gt;47938C1D1D89423A8A5BF78D3A3226D2&lt;/guid&gt;&lt;answertext&gt;Circulating C-peptide&lt;/answertext&gt;&lt;valuetype&gt;1&lt;/valuetype&gt;&lt;/answer&gt;&lt;answer&gt;&lt;guid&gt;A418428DF7A84017A58C4F6653A47412&lt;/guid&gt;&lt;answertext&gt;Circulating glucagon&lt;/answertext&gt;&lt;valuetype&gt;-1&lt;/valuetype&gt;&lt;/answer&gt;&lt;answer&gt;&lt;guid&gt;FA96704E0B434F3F867228025F250125&lt;/guid&gt;&lt;answertext&gt;Circulating glucose&lt;/answertext&gt;&lt;valuetype&gt;-1&lt;/valuetype&gt;&lt;/answer&gt;&lt;/answers&gt;&lt;/multichoice&gt;&lt;/questions&gt;&lt;/questionlist&gt;"/>
  <p:tag name="LIVECHARTING" val="False"/>
  <p:tag name="HASRESULTS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3D80A71A6344EF3891E3701FE865712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31D7B30812A24D208742E1172D594265&lt;/guid&gt;&lt;date&gt;10/7/2015 08:27:35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C3D80A71A6344EF3891E3701FE865712&lt;/guid&gt;&lt;repollguid&gt;AB541C74EE654F1788F8132826B54529&lt;/repollguid&gt;&lt;sourceid&gt;F2B36ED1DB1044E0A50B488CBA4D17C9&lt;/sourceid&gt;&lt;questiontext&gt;A tumor secretes adrenaline constantly, what are the effects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A9F3E06BD62C47A882038A6B0D553F3E&lt;/guid&gt;&lt;answertext&gt;More insulin&lt;/answertext&gt;&lt;valuetype&gt;-1&lt;/valuetype&gt;&lt;/answer&gt;&lt;answer&gt;&lt;guid&gt;7711C0D1291E488A94E818E04DF16E96&lt;/guid&gt;&lt;answertext&gt;Less insulin&lt;/answertext&gt;&lt;valuetype&gt;1&lt;/valuetype&gt;&lt;/answer&gt;&lt;answer&gt;&lt;guid&gt;EF52B36349C54760AF8C24A685BD5E77&lt;/guid&gt;&lt;answertext&gt;No effect on insulin&lt;/answertext&gt;&lt;valuetype&gt;-1&lt;/valuetype&gt;&lt;/answer&gt;&lt;/answers&gt;&lt;/multichoice&gt;&lt;/questions&gt;&lt;/questionlist&gt;"/>
  <p:tag name="LIVECHARTING" val="False"/>
  <p:tag name="HASRESULTS" val="Fals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1E697B56F0064B35B2E6513325AF3293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79DE2609E1D14C19840CC3A2D5F60C52&lt;/guid&gt;&lt;date&gt;10/7/2015 08:27:35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1E697B56F0064B35B2E6513325AF3293&lt;/guid&gt;&lt;repollguid&gt;D96780193A0F447581CFD776A202524A&lt;/repollguid&gt;&lt;sourceid&gt;3457957C20414800B18CF23D95DCEFDD&lt;/sourceid&gt;&lt;questiontext&gt;DPP-4 Degrades GLP-1 and GIP, What would it do to insulin and blood glucose?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70CCDAAA923F4DA48964A05FA354FEFB&lt;/guid&gt;&lt;answertext&gt;Increase glucose, decrease insulin&lt;/answertext&gt;&lt;valuetype&gt;-1&lt;/valuetype&gt;&lt;/answer&gt;&lt;answer&gt;&lt;guid&gt;F979D1DE0D1046AE90DEDCEFD5FA796A&lt;/guid&gt;&lt;answertext&gt;Increase glucose, increase insulin&lt;/answertext&gt;&lt;valuetype&gt;-1&lt;/valuetype&gt;&lt;/answer&gt;&lt;answer&gt;&lt;guid&gt;18A8E0D3A9F44DAB8C1C72CF9E005248&lt;/guid&gt;&lt;answertext&gt;Decrease glucose, decrease insulin&lt;/answertext&gt;&lt;valuetype&gt;-1&lt;/valuetype&gt;&lt;/answer&gt;&lt;answer&gt;&lt;guid&gt;D8F64D2E832B454D8DCBA7557C7FB416&lt;/guid&gt;&lt;answertext&gt;Decrease glucose, increase insulin&lt;/answertext&gt;&lt;valuetype&gt;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1D69DCC7C5E9452EBE1EFCE33AC5B758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AD2424D294AD459EA79D078EE2004EDB&lt;/guid&gt;&lt;date&gt;10/7/2015 08:27:35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1D69DCC7C5E9452EBE1EFCE33AC5B758&lt;/guid&gt;&lt;repollguid&gt;5A0DF68041AE49E2A61528219D113C70&lt;/repollguid&gt;&lt;sourceid&gt;5492A39AFC9E4EEE88B5EAD0E3A481B3&lt;/sourceid&gt;&lt;questiontext&gt;What hormone is secreted from the pancreatic alpha cell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98B746CD38B8420E82664BD3586A15E8&lt;/guid&gt;&lt;answertext&gt;Insulin&lt;/answertext&gt;&lt;valuetype&gt;-1&lt;/valuetype&gt;&lt;/answer&gt;&lt;answer&gt;&lt;guid&gt;6F089D3E3291403EAC27C9CA29FD56AE&lt;/guid&gt;&lt;answertext&gt;Glucagon&lt;/answertext&gt;&lt;valuetype&gt;1&lt;/valuetype&gt;&lt;/answer&gt;&lt;answer&gt;&lt;guid&gt;6F0D219CCCA241559D311BB1624DFD61&lt;/guid&gt;&lt;answertext&gt;Somatostatin&lt;/answertext&gt;&lt;valuetype&gt;-1&lt;/valuetype&gt;&lt;/answer&gt;&lt;answer&gt;&lt;guid&gt;E15785097DFB4847BA5155C119A7E011&lt;/guid&gt;&lt;answertext&gt;None of the above&lt;/answertext&gt;&lt;valuetype&gt;-1&lt;/valuetype&gt;&lt;/answer&gt;&lt;/answers&gt;&lt;/multichoice&gt;&lt;/questions&gt;&lt;/questionlist&gt;"/>
  <p:tag name="LIVECHARTING" val="False"/>
  <p:tag name="HASRESULTS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2124</TotalTime>
  <Words>2077</Words>
  <Application>Microsoft Macintosh PowerPoint</Application>
  <PresentationFormat>On-screen Show (4:3)</PresentationFormat>
  <Paragraphs>327</Paragraphs>
  <Slides>55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As you take your seats</vt:lpstr>
      <vt:lpstr>Endocrine Pancreas: Histology and Physiology</vt:lpstr>
      <vt:lpstr>Select “A”</vt:lpstr>
      <vt:lpstr>What hormone is secreted from the pancreatic alpha cell</vt:lpstr>
      <vt:lpstr>Which tissue exhibits insulin stimulated glucose uptake</vt:lpstr>
      <vt:lpstr>What is the main target tissue for glucagon?</vt:lpstr>
      <vt:lpstr>Insulin Stimulated Glucose Uptake is</vt:lpstr>
      <vt:lpstr>What order are these metabolites used</vt:lpstr>
      <vt:lpstr>Learning Objectives</vt:lpstr>
      <vt:lpstr>Diabetes Mellitus</vt:lpstr>
      <vt:lpstr>Diabetes in the United States</vt:lpstr>
      <vt:lpstr>Glucose Regulation</vt:lpstr>
      <vt:lpstr>Regulation of Blood Glucose Levels</vt:lpstr>
      <vt:lpstr>Making More Glucose</vt:lpstr>
      <vt:lpstr>Gluconeogenesis</vt:lpstr>
      <vt:lpstr>Glycogenolysis</vt:lpstr>
      <vt:lpstr>Removing Blood Glucose</vt:lpstr>
      <vt:lpstr>Responses to Overfeeding</vt:lpstr>
      <vt:lpstr>Glucose Uptake</vt:lpstr>
      <vt:lpstr>Glycogenesis</vt:lpstr>
      <vt:lpstr>Order of Fuel Utilization/Storage</vt:lpstr>
      <vt:lpstr>What would happen if you are unable to store glucose only in adipose</vt:lpstr>
      <vt:lpstr>Mechanisms to Reduce Blood Glucose</vt:lpstr>
      <vt:lpstr>The Discovery of Insulin</vt:lpstr>
      <vt:lpstr>The Discovery of Insulin</vt:lpstr>
      <vt:lpstr>Which of these should insulin block?</vt:lpstr>
      <vt:lpstr>Think and discuss</vt:lpstr>
      <vt:lpstr>Insulin Structure</vt:lpstr>
      <vt:lpstr>If you want to know insulin production in someone who is also taking injected insulin what would you measure?</vt:lpstr>
      <vt:lpstr>Pancreatic Anatomy</vt:lpstr>
      <vt:lpstr>Functions of Insulin</vt:lpstr>
      <vt:lpstr>Insulin Secretion</vt:lpstr>
      <vt:lpstr>Biphasic Insulin Secretion</vt:lpstr>
      <vt:lpstr>Insulin Stimulated GLUT4 Translocation</vt:lpstr>
      <vt:lpstr>How does insulin promote glycogenesis?</vt:lpstr>
      <vt:lpstr>How does insulin reduce gluconeogenesis</vt:lpstr>
      <vt:lpstr>Transcriptional Regulation of Gluconeogenesis</vt:lpstr>
      <vt:lpstr>Talk amongst yourselves</vt:lpstr>
      <vt:lpstr>Mechanisms to Increase Blood Glucose</vt:lpstr>
      <vt:lpstr>Glucagon Secretion</vt:lpstr>
      <vt:lpstr>Glucagon Signaling</vt:lpstr>
      <vt:lpstr>How does glucagon regulate glycogenolysis?</vt:lpstr>
      <vt:lpstr>How does glucagon promote gluconeogenesis? </vt:lpstr>
      <vt:lpstr>Transcriptional Regulation of Gluconeogenesis</vt:lpstr>
      <vt:lpstr>Glucagon and Insulin Clearance</vt:lpstr>
      <vt:lpstr>Summary of Insulin and Glucagon</vt:lpstr>
      <vt:lpstr>Secondary Regulation of Glucose Metabolism</vt:lpstr>
      <vt:lpstr>Nervous Control of Pancreatic Function</vt:lpstr>
      <vt:lpstr>A tumor secretes adrenaline constantly, what are the effects</vt:lpstr>
      <vt:lpstr>Incretins and Secondary Control of Insulin Secretion</vt:lpstr>
      <vt:lpstr>Endocrine Control of Insulin Secretion</vt:lpstr>
      <vt:lpstr>DPP-4 Degrades GLP-1 and GIP, What would it do to insulin and blood glucose?</vt:lpstr>
      <vt:lpstr>Long Term Glucoregulation</vt:lpstr>
      <vt:lpstr>Oral glucose tolerance test</vt:lpstr>
      <vt:lpstr>Learning Objectives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Endocrine Pancreas: Histology and Physiology</dc:title>
  <dc:creator>Dave Bridges</dc:creator>
  <cp:lastModifiedBy>Dave Bridges</cp:lastModifiedBy>
  <cp:revision>29</cp:revision>
  <cp:lastPrinted>2015-09-30T22:44:28Z</cp:lastPrinted>
  <dcterms:created xsi:type="dcterms:W3CDTF">2015-09-30T19:37:52Z</dcterms:created>
  <dcterms:modified xsi:type="dcterms:W3CDTF">2015-10-08T14:45:55Z</dcterms:modified>
</cp:coreProperties>
</file>